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300" r:id="rId2"/>
    <p:sldId id="333" r:id="rId3"/>
    <p:sldId id="316" r:id="rId4"/>
    <p:sldId id="315" r:id="rId5"/>
    <p:sldId id="334" r:id="rId6"/>
    <p:sldId id="335" r:id="rId7"/>
    <p:sldId id="307" r:id="rId8"/>
    <p:sldId id="342" r:id="rId9"/>
    <p:sldId id="341" r:id="rId10"/>
    <p:sldId id="337" r:id="rId11"/>
    <p:sldId id="339" r:id="rId12"/>
    <p:sldId id="336" r:id="rId13"/>
    <p:sldId id="332" r:id="rId14"/>
    <p:sldId id="313" r:id="rId15"/>
  </p:sldIdLst>
  <p:sldSz cx="9144000" cy="6858000" type="screen4x3"/>
  <p:notesSz cx="6858000" cy="9296400"/>
  <p:custDataLst>
    <p:tags r:id="rId18"/>
  </p:custDataLst>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5pPr>
    <a:lvl6pPr marL="22860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6pPr>
    <a:lvl7pPr marL="27432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7pPr>
    <a:lvl8pPr marL="32004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8pPr>
    <a:lvl9pPr marL="36576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43882"/>
    <a:srgbClr val="852E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74333" autoAdjust="0"/>
  </p:normalViewPr>
  <p:slideViewPr>
    <p:cSldViewPr>
      <p:cViewPr varScale="1">
        <p:scale>
          <a:sx n="98" d="100"/>
          <a:sy n="98" d="100"/>
        </p:scale>
        <p:origin x="-217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098" cy="465743"/>
          </a:xfrm>
          <a:prstGeom prst="rect">
            <a:avLst/>
          </a:prstGeom>
        </p:spPr>
        <p:txBody>
          <a:bodyPr vert="horz" lIns="87316" tIns="43658" rIns="87316" bIns="43658" rtlCol="0"/>
          <a:lstStyle>
            <a:lvl1pPr algn="l">
              <a:defRPr sz="1100"/>
            </a:lvl1pPr>
          </a:lstStyle>
          <a:p>
            <a:endParaRPr lang="en-US"/>
          </a:p>
        </p:txBody>
      </p:sp>
      <p:sp>
        <p:nvSpPr>
          <p:cNvPr id="3" name="Date Placeholder 2"/>
          <p:cNvSpPr>
            <a:spLocks noGrp="1"/>
          </p:cNvSpPr>
          <p:nvPr>
            <p:ph type="dt" sz="quarter" idx="1"/>
          </p:nvPr>
        </p:nvSpPr>
        <p:spPr>
          <a:xfrm>
            <a:off x="3884414" y="0"/>
            <a:ext cx="2972098" cy="465743"/>
          </a:xfrm>
          <a:prstGeom prst="rect">
            <a:avLst/>
          </a:prstGeom>
        </p:spPr>
        <p:txBody>
          <a:bodyPr vert="horz" lIns="87316" tIns="43658" rIns="87316" bIns="43658" rtlCol="0"/>
          <a:lstStyle>
            <a:lvl1pPr algn="r">
              <a:defRPr sz="1100"/>
            </a:lvl1pPr>
          </a:lstStyle>
          <a:p>
            <a:fld id="{944B8630-83E7-4FEC-B922-8E9E101780FB}" type="datetimeFigureOut">
              <a:rPr lang="en-US" smtClean="0"/>
              <a:t>8/6/2017</a:t>
            </a:fld>
            <a:endParaRPr lang="en-US"/>
          </a:p>
        </p:txBody>
      </p:sp>
      <p:sp>
        <p:nvSpPr>
          <p:cNvPr id="4" name="Footer Placeholder 3"/>
          <p:cNvSpPr>
            <a:spLocks noGrp="1"/>
          </p:cNvSpPr>
          <p:nvPr>
            <p:ph type="ftr" sz="quarter" idx="2"/>
          </p:nvPr>
        </p:nvSpPr>
        <p:spPr>
          <a:xfrm>
            <a:off x="0" y="8830658"/>
            <a:ext cx="2972098" cy="465742"/>
          </a:xfrm>
          <a:prstGeom prst="rect">
            <a:avLst/>
          </a:prstGeom>
        </p:spPr>
        <p:txBody>
          <a:bodyPr vert="horz" lIns="87316" tIns="43658" rIns="87316" bIns="43658" rtlCol="0" anchor="b"/>
          <a:lstStyle>
            <a:lvl1pPr algn="l">
              <a:defRPr sz="1100"/>
            </a:lvl1pPr>
          </a:lstStyle>
          <a:p>
            <a:endParaRPr lang="en-US"/>
          </a:p>
        </p:txBody>
      </p:sp>
      <p:sp>
        <p:nvSpPr>
          <p:cNvPr id="5" name="Slide Number Placeholder 4"/>
          <p:cNvSpPr>
            <a:spLocks noGrp="1"/>
          </p:cNvSpPr>
          <p:nvPr>
            <p:ph type="sldNum" sz="quarter" idx="3"/>
          </p:nvPr>
        </p:nvSpPr>
        <p:spPr>
          <a:xfrm>
            <a:off x="3884414" y="8830658"/>
            <a:ext cx="2972098" cy="465742"/>
          </a:xfrm>
          <a:prstGeom prst="rect">
            <a:avLst/>
          </a:prstGeom>
        </p:spPr>
        <p:txBody>
          <a:bodyPr vert="horz" lIns="87316" tIns="43658" rIns="87316" bIns="43658" rtlCol="0" anchor="b"/>
          <a:lstStyle>
            <a:lvl1pPr algn="r">
              <a:defRPr sz="1100"/>
            </a:lvl1pPr>
          </a:lstStyle>
          <a:p>
            <a:fld id="{59F21A9D-C9DA-420B-882E-E69E160E738A}" type="slidenum">
              <a:rPr lang="en-US" smtClean="0"/>
              <a:t>‹#›</a:t>
            </a:fld>
            <a:endParaRPr lang="en-US"/>
          </a:p>
        </p:txBody>
      </p:sp>
    </p:spTree>
    <p:extLst>
      <p:ext uri="{BB962C8B-B14F-4D97-AF65-F5344CB8AC3E}">
        <p14:creationId xmlns:p14="http://schemas.microsoft.com/office/powerpoint/2010/main" val="1895326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lvl1pPr eaLnBrk="0" hangingPunct="0">
              <a:defRPr sz="1200">
                <a:latin typeface="Arial" charset="0"/>
                <a:ea typeface="ヒラギノ角ゴ Pro W3" pitchFamily="1" charset="-128"/>
                <a:cs typeface="+mn-cs"/>
              </a:defRPr>
            </a:lvl1pPr>
          </a:lstStyle>
          <a:p>
            <a:pPr>
              <a:defRPr/>
            </a:pPr>
            <a:endParaRPr lang="en-US"/>
          </a:p>
        </p:txBody>
      </p:sp>
      <p:sp>
        <p:nvSpPr>
          <p:cNvPr id="17411" name="Rectangle 3"/>
          <p:cNvSpPr>
            <a:spLocks noGrp="1" noChangeArrowheads="1"/>
          </p:cNvSpPr>
          <p:nvPr>
            <p:ph type="dt" idx="1"/>
          </p:nvPr>
        </p:nvSpPr>
        <p:spPr bwMode="auto">
          <a:xfrm>
            <a:off x="3884613" y="0"/>
            <a:ext cx="2971800" cy="464820"/>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lvl1pPr algn="r" eaLnBrk="0" hangingPunct="0">
              <a:defRPr sz="1200">
                <a:latin typeface="Arial" charset="0"/>
                <a:ea typeface="ヒラギノ角ゴ Pro W3" pitchFamily="1" charset="-128"/>
                <a:cs typeface="+mn-cs"/>
              </a:defRPr>
            </a:lvl1pPr>
          </a:lstStyle>
          <a:p>
            <a:pPr>
              <a:defRPr/>
            </a:pPr>
            <a:fld id="{7124014F-9086-453E-8503-C3EE239723D3}" type="datetimeFigureOut">
              <a:rPr lang="en-US"/>
              <a:pPr>
                <a:defRPr/>
              </a:pPr>
              <a:t>8/6/2017</a:t>
            </a:fld>
            <a:endParaRPr lang="en-US"/>
          </a:p>
        </p:txBody>
      </p:sp>
      <p:sp>
        <p:nvSpPr>
          <p:cNvPr id="13316" name="Rectangle 4"/>
          <p:cNvSpPr>
            <a:spLocks noGrp="1" noRot="1" noChangeAspect="1" noChangeArrowheads="1" noTextEdit="1"/>
          </p:cNvSpPr>
          <p:nvPr>
            <p:ph type="sldImg" idx="2"/>
          </p:nvPr>
        </p:nvSpPr>
        <p:spPr bwMode="auto">
          <a:xfrm>
            <a:off x="1106488" y="698500"/>
            <a:ext cx="4646612"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685800" y="4415790"/>
            <a:ext cx="5486400" cy="4183380"/>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8829967"/>
            <a:ext cx="2971800" cy="464820"/>
          </a:xfrm>
          <a:prstGeom prst="rect">
            <a:avLst/>
          </a:prstGeom>
          <a:noFill/>
          <a:ln w="9525">
            <a:noFill/>
            <a:miter lim="800000"/>
            <a:headEnd/>
            <a:tailEnd/>
          </a:ln>
          <a:effectLst/>
        </p:spPr>
        <p:txBody>
          <a:bodyPr vert="horz" wrap="square" lIns="92302" tIns="46151" rIns="92302" bIns="46151" numCol="1" anchor="b" anchorCtr="0" compatLnSpc="1">
            <a:prstTxWarp prst="textNoShape">
              <a:avLst/>
            </a:prstTxWarp>
          </a:bodyPr>
          <a:lstStyle>
            <a:lvl1pPr eaLnBrk="0" hangingPunct="0">
              <a:defRPr sz="1200">
                <a:latin typeface="Arial" charset="0"/>
                <a:ea typeface="ヒラギノ角ゴ Pro W3" pitchFamily="1" charset="-128"/>
                <a:cs typeface="+mn-cs"/>
              </a:defRPr>
            </a:lvl1pPr>
          </a:lstStyle>
          <a:p>
            <a:pPr>
              <a:defRPr/>
            </a:pPr>
            <a:endParaRPr lang="en-US"/>
          </a:p>
        </p:txBody>
      </p:sp>
      <p:sp>
        <p:nvSpPr>
          <p:cNvPr id="17415" name="Rectangle 7"/>
          <p:cNvSpPr>
            <a:spLocks noGrp="1" noChangeArrowheads="1"/>
          </p:cNvSpPr>
          <p:nvPr>
            <p:ph type="sldNum" sz="quarter" idx="5"/>
          </p:nvPr>
        </p:nvSpPr>
        <p:spPr bwMode="auto">
          <a:xfrm>
            <a:off x="3884613" y="8829967"/>
            <a:ext cx="2971800" cy="464820"/>
          </a:xfrm>
          <a:prstGeom prst="rect">
            <a:avLst/>
          </a:prstGeom>
          <a:noFill/>
          <a:ln w="9525">
            <a:noFill/>
            <a:miter lim="800000"/>
            <a:headEnd/>
            <a:tailEnd/>
          </a:ln>
          <a:effectLst/>
        </p:spPr>
        <p:txBody>
          <a:bodyPr vert="horz" wrap="square" lIns="92302" tIns="46151" rIns="92302" bIns="46151" numCol="1" anchor="b" anchorCtr="0" compatLnSpc="1">
            <a:prstTxWarp prst="textNoShape">
              <a:avLst/>
            </a:prstTxWarp>
          </a:bodyPr>
          <a:lstStyle>
            <a:lvl1pPr algn="r" eaLnBrk="0" hangingPunct="0">
              <a:defRPr sz="1200"/>
            </a:lvl1pPr>
          </a:lstStyle>
          <a:p>
            <a:fld id="{0B9DF7D7-6D1A-4B5B-BE1D-3D8E108C0B27}" type="slidenum">
              <a:rPr lang="en-US" altLang="en-US"/>
              <a:pPr/>
              <a:t>‹#›</a:t>
            </a:fld>
            <a:endParaRPr lang="en-US" altLang="en-US"/>
          </a:p>
        </p:txBody>
      </p:sp>
    </p:spTree>
    <p:extLst>
      <p:ext uri="{BB962C8B-B14F-4D97-AF65-F5344CB8AC3E}">
        <p14:creationId xmlns:p14="http://schemas.microsoft.com/office/powerpoint/2010/main" val="186311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wireshark.or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lxistandard.or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this series</a:t>
            </a:r>
            <a:r>
              <a:rPr lang="en-US" baseline="0" dirty="0"/>
              <a:t> of presentations on LXI.. </a:t>
            </a:r>
            <a:r>
              <a:rPr lang="en-US" sz="1100" dirty="0"/>
              <a:t>This is a summary </a:t>
            </a:r>
            <a:r>
              <a:rPr lang="en-US" sz="1100"/>
              <a:t>presentation </a:t>
            </a:r>
            <a:r>
              <a:rPr lang="en-US" sz="1100" smtClean="0"/>
              <a:t>of Networking Basics </a:t>
            </a:r>
            <a:r>
              <a:rPr lang="en-US" sz="1100" dirty="0"/>
              <a:t>providing only as much information as is needed to understand the use of LXI Devices in a typical LAN environment.</a:t>
            </a:r>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1</a:t>
            </a:fld>
            <a:endParaRPr lang="en-US" altLang="en-US"/>
          </a:p>
        </p:txBody>
      </p:sp>
    </p:spTree>
    <p:extLst>
      <p:ext uri="{BB962C8B-B14F-4D97-AF65-F5344CB8AC3E}">
        <p14:creationId xmlns:p14="http://schemas.microsoft.com/office/powerpoint/2010/main" val="144505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Here is an example of a front panel screen from an LXI Device, showing its connection information: IP Address, LAN Status, MAC Address, Hostname, etc.</a:t>
            </a:r>
          </a:p>
          <a:p>
            <a:endParaRPr lang="en-US" sz="1100" dirty="0"/>
          </a:p>
          <a:p>
            <a:r>
              <a:rPr lang="en-US" sz="1100" dirty="0"/>
              <a:t>The MAC address is the hardware address of a LAN Device, and LAN Switches keep track of MAC addresses to reduce LAN traffic.  For many test system developers, the IP (Internet Protocol) Address is the primary means of communication.  The IP address comes from a DHCP Server, automatically generated by the LAN Device itself (</a:t>
            </a:r>
            <a:r>
              <a:rPr lang="en-US" sz="1100" dirty="0" err="1"/>
              <a:t>AutoIP</a:t>
            </a:r>
            <a:r>
              <a:rPr lang="en-US" sz="1100" dirty="0"/>
              <a:t>), or it can be a static number manually configured by the User.</a:t>
            </a:r>
          </a:p>
          <a:p>
            <a:r>
              <a:rPr lang="en-US" sz="1100" dirty="0"/>
              <a:t> </a:t>
            </a:r>
          </a:p>
          <a:p>
            <a:r>
              <a:rPr lang="en-US" sz="1100" dirty="0"/>
              <a:t>The IP Address can also be associated with a Hostname. Hostnames are human-readable nicknames that correspond to the IP Address of a device connected to a network: “</a:t>
            </a:r>
            <a:r>
              <a:rPr lang="en-US" sz="1100" dirty="0" err="1"/>
              <a:t>BKsDMM</a:t>
            </a:r>
            <a:r>
              <a:rPr lang="en-US" sz="1100" dirty="0"/>
              <a:t>” or “Lab1SpecAnalyzer”.  Every LXI Device is required to have a Hostname, and when it connects to the LAN, it will acquire an IP Address associated with that Hostname.   </a:t>
            </a:r>
          </a:p>
          <a:p>
            <a:endParaRPr lang="en-US" sz="1100" dirty="0"/>
          </a:p>
          <a:p>
            <a:r>
              <a:rPr lang="en-US" sz="1100" dirty="0"/>
              <a:t>This is also an example of the mDNS discovery protocol, showing the Hostname and Service Name – as used typically by printers – which is required by the LXI Specification.  In this case, you can actually identify a particular product on the LAN by its Service Name, such as “My Favorite DMM”.  For printers, you would typically present a location description.</a:t>
            </a:r>
          </a:p>
          <a:p>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10</a:t>
            </a:fld>
            <a:endParaRPr lang="en-US" altLang="en-US"/>
          </a:p>
        </p:txBody>
      </p:sp>
    </p:spTree>
    <p:extLst>
      <p:ext uri="{BB962C8B-B14F-4D97-AF65-F5344CB8AC3E}">
        <p14:creationId xmlns:p14="http://schemas.microsoft.com/office/powerpoint/2010/main" val="2891191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A Subnet Mask is a number that defines a range of IP addresses used in a network. Subnet masks designate sub-network segments, or subnets. LAN Devices within the same subnet can communicate directly with each other, while systems on different subnets communicate through a Router using a Gateway IP Address.</a:t>
            </a:r>
          </a:p>
          <a:p>
            <a:endParaRPr lang="en-US" sz="1100" dirty="0"/>
          </a:p>
          <a:p>
            <a:r>
              <a:rPr lang="en-US" sz="1100" dirty="0"/>
              <a:t>Subnet masks have to be contiguous 1’s followed by contiguous 0’s.</a:t>
            </a:r>
          </a:p>
          <a:p>
            <a:r>
              <a:rPr lang="en-US" sz="1100" dirty="0"/>
              <a:t> </a:t>
            </a:r>
          </a:p>
          <a:p>
            <a:r>
              <a:rPr lang="en-US" sz="1100" dirty="0"/>
              <a:t>In this example, the built-in DHCP Server of the Router is setting the Subnet Mask, and each LXI Device will be told what IP Address and Subnet Mask to use if they are configured to automatically acquire an address from a DHCP Server.  If you added LXI Device 3 with a static IP Address outside the range of the Subnet mask, you would not have a proper connection between the Computer and that device, since its IP address is 140 – outside the range of 1-128.</a:t>
            </a:r>
          </a:p>
          <a:p>
            <a:endParaRPr lang="en-US" sz="1100" dirty="0"/>
          </a:p>
          <a:p>
            <a:r>
              <a:rPr lang="en-US" sz="1100" dirty="0"/>
              <a:t>Note that the LXI Specification also includes IPv6 as optional for devices.  The specifics of that protocol is outside the scope of this presentation.</a:t>
            </a:r>
          </a:p>
          <a:p>
            <a:r>
              <a:rPr lang="en-US" sz="1100" dirty="0"/>
              <a:t> </a:t>
            </a:r>
          </a:p>
          <a:p>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11</a:t>
            </a:fld>
            <a:endParaRPr lang="en-US" altLang="en-US"/>
          </a:p>
        </p:txBody>
      </p:sp>
    </p:spTree>
    <p:extLst>
      <p:ext uri="{BB962C8B-B14F-4D97-AF65-F5344CB8AC3E}">
        <p14:creationId xmlns:p14="http://schemas.microsoft.com/office/powerpoint/2010/main" val="2891191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LXI Devices</a:t>
            </a:r>
            <a:r>
              <a:rPr lang="en-US" baseline="0" dirty="0"/>
              <a:t> are required by the LXI Standard to provide a configuration Web Page.  This allows the device to be custom configured for a particular subnet.  </a:t>
            </a:r>
          </a:p>
          <a:p>
            <a:endParaRPr lang="en-US" baseline="0" dirty="0"/>
          </a:p>
          <a:p>
            <a:r>
              <a:rPr lang="en-US" baseline="0" dirty="0"/>
              <a:t>The default configuration from the Vendor is to request its IP Configuration from a DHCP Server, but as you can see from the example screen, one can force the device to use a Static IP Address (Manual Mode).</a:t>
            </a:r>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12</a:t>
            </a:fld>
            <a:endParaRPr lang="en-US" altLang="en-US"/>
          </a:p>
        </p:txBody>
      </p:sp>
    </p:spTree>
    <p:extLst>
      <p:ext uri="{BB962C8B-B14F-4D97-AF65-F5344CB8AC3E}">
        <p14:creationId xmlns:p14="http://schemas.microsoft.com/office/powerpoint/2010/main" val="2891191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t>
            </a:r>
            <a:r>
              <a:rPr lang="en-US" baseline="0" dirty="0"/>
              <a:t>  Let’s describe that original recommended configuration.  </a:t>
            </a:r>
          </a:p>
          <a:p>
            <a:endParaRPr lang="en-US" baseline="0" dirty="0"/>
          </a:p>
          <a:p>
            <a:r>
              <a:rPr lang="en-US" baseline="0" dirty="0"/>
              <a:t>Developers can login to the Test System Computer.  Once in, they have access to all the LXI Devices through the second NIC port. There would be no provisions supplied to bridge the private subnet of NIC #2 to the company LAN through NIC #1…and hence you have greater security (isolation) for all of the LXI Devices.  Typically, the LXI Devices would be assigned a Static IP Address.  This makes documenting the Test System easier and is especially helpful to operators who may have limited knowledge of networking.  Having an IP Address available in the documentation allows easy connection checking by using such things as Ping.</a:t>
            </a:r>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13</a:t>
            </a:fld>
            <a:endParaRPr lang="en-US" altLang="en-US"/>
          </a:p>
        </p:txBody>
      </p:sp>
    </p:spTree>
    <p:extLst>
      <p:ext uri="{BB962C8B-B14F-4D97-AF65-F5344CB8AC3E}">
        <p14:creationId xmlns:p14="http://schemas.microsoft.com/office/powerpoint/2010/main" val="2891191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now have some good background on LXI Networking Basics</a:t>
            </a:r>
            <a:r>
              <a:rPr lang="en-US" baseline="0" dirty="0"/>
              <a:t>.  More detail can be found in the other guides listed and found on the LXI Consortium website.</a:t>
            </a:r>
          </a:p>
          <a:p>
            <a:endParaRPr lang="en-US" baseline="0" dirty="0"/>
          </a:p>
          <a:p>
            <a:r>
              <a:rPr lang="en-US" baseline="0" dirty="0"/>
              <a:t>Thank you for your time.</a:t>
            </a:r>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14</a:t>
            </a:fld>
            <a:endParaRPr lang="en-US" altLang="en-US"/>
          </a:p>
        </p:txBody>
      </p:sp>
    </p:spTree>
    <p:extLst>
      <p:ext uri="{BB962C8B-B14F-4D97-AF65-F5344CB8AC3E}">
        <p14:creationId xmlns:p14="http://schemas.microsoft.com/office/powerpoint/2010/main" val="3271169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 of this video comes from the LXI Networking Basics,</a:t>
            </a:r>
            <a:r>
              <a:rPr lang="en-US" baseline="0" dirty="0"/>
              <a:t> found on the LXI Consortium web site.</a:t>
            </a:r>
          </a:p>
          <a:p>
            <a:endParaRPr lang="en-US" baseline="0" dirty="0"/>
          </a:p>
          <a:p>
            <a:pPr defTabSz="873161">
              <a:defRPr/>
            </a:pPr>
            <a:r>
              <a:rPr lang="en-US" baseline="0" dirty="0"/>
              <a:t>The last slide in this presentation gives you a specific URL to locate this and other LXI Learning documents.</a:t>
            </a:r>
            <a:endParaRPr lang="en-US" dirty="0"/>
          </a:p>
          <a:p>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2</a:t>
            </a:fld>
            <a:endParaRPr lang="en-US" altLang="en-US"/>
          </a:p>
        </p:txBody>
      </p:sp>
    </p:spTree>
    <p:extLst>
      <p:ext uri="{BB962C8B-B14F-4D97-AF65-F5344CB8AC3E}">
        <p14:creationId xmlns:p14="http://schemas.microsoft.com/office/powerpoint/2010/main" val="144505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A network is a group of devices, such as computers, printers, LXI Devices, etc., that are interconnected with each other.</a:t>
            </a:r>
          </a:p>
          <a:p>
            <a:endParaRPr lang="en-US" baseline="0" dirty="0"/>
          </a:p>
          <a:p>
            <a:r>
              <a:rPr lang="en-US" baseline="0" dirty="0"/>
              <a:t>The LAN configuration shown is actually the recommended configuration for building an LXI-based Test System. </a:t>
            </a:r>
          </a:p>
          <a:p>
            <a:endParaRPr lang="en-US" baseline="0" dirty="0"/>
          </a:p>
          <a:p>
            <a:r>
              <a:rPr lang="en-US" baseline="0" dirty="0"/>
              <a:t>This presentation will help you understand basic LAN connectivity and how LXI Devices operate when connected to a LAN, so you can better understand how such a system operates.</a:t>
            </a:r>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3</a:t>
            </a:fld>
            <a:endParaRPr lang="en-US" altLang="en-US"/>
          </a:p>
        </p:txBody>
      </p:sp>
    </p:spTree>
    <p:extLst>
      <p:ext uri="{BB962C8B-B14F-4D97-AF65-F5344CB8AC3E}">
        <p14:creationId xmlns:p14="http://schemas.microsoft.com/office/powerpoint/2010/main" val="2891191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Each LXI Device usually contains a built-in LAN interface, but the LAN interface could also be a plug-in accessory.  This figure shows an LXI Device with multiple interfaces, including LAN.  The LAN cable connects to the RJ45 connector of one LAN device to other LAN devices through cables, a Hub, Switch, or Router.    </a:t>
            </a:r>
          </a:p>
          <a:p>
            <a:endParaRPr lang="en-US" sz="1100" dirty="0"/>
          </a:p>
          <a:p>
            <a:r>
              <a:rPr lang="en-US" sz="1100" dirty="0"/>
              <a:t>Notice the locking features of a typical RJ45 LAN Connector, which serves to protect against accidental disconnection.</a:t>
            </a:r>
          </a:p>
          <a:p>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4</a:t>
            </a:fld>
            <a:endParaRPr lang="en-US" altLang="en-US"/>
          </a:p>
        </p:txBody>
      </p:sp>
    </p:spTree>
    <p:extLst>
      <p:ext uri="{BB962C8B-B14F-4D97-AF65-F5344CB8AC3E}">
        <p14:creationId xmlns:p14="http://schemas.microsoft.com/office/powerpoint/2010/main" val="2891191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a:t>
            </a:r>
            <a:r>
              <a:rPr lang="en-US" sz="1100" b="1" i="1" dirty="0"/>
              <a:t>Open Systems Interconnection</a:t>
            </a:r>
            <a:r>
              <a:rPr lang="en-US" sz="1100" b="1" dirty="0"/>
              <a:t> </a:t>
            </a:r>
            <a:r>
              <a:rPr lang="en-US" sz="1100" dirty="0"/>
              <a:t>model (</a:t>
            </a:r>
            <a:r>
              <a:rPr lang="en-US" sz="1100" b="1" dirty="0"/>
              <a:t>OSI</a:t>
            </a:r>
            <a:r>
              <a:rPr lang="en-US" sz="1100" dirty="0"/>
              <a:t>) helps you to think of networking in terms of abstraction layers. Different communication technologies with similar functions group into different logical layers on the OSI Model. Each layer of the OSI Model makes use of functions provided by the layers below it and provides functions used by the layers above it.  </a:t>
            </a:r>
          </a:p>
          <a:p>
            <a:r>
              <a:rPr lang="en-US" sz="1100" dirty="0"/>
              <a:t> </a:t>
            </a:r>
          </a:p>
          <a:p>
            <a:r>
              <a:rPr lang="en-US" sz="1100" dirty="0"/>
              <a:t>The LXI Specification focuses on Layers 1 – 3.  The LAN Hub, Switch, and Router are the primary interconnecting LAN devices. These devices have multiple ports and allow multiple LAN Devices to be interconnected. </a:t>
            </a:r>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5</a:t>
            </a:fld>
            <a:endParaRPr lang="en-US" altLang="en-US"/>
          </a:p>
        </p:txBody>
      </p:sp>
    </p:spTree>
    <p:extLst>
      <p:ext uri="{BB962C8B-B14F-4D97-AF65-F5344CB8AC3E}">
        <p14:creationId xmlns:p14="http://schemas.microsoft.com/office/powerpoint/2010/main" val="2891191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Hub and Switch look identical, but they are quite different.  The LAN Hub is a Layer 1 device, which means it is involved with the electrical signals sent over the LAN cable, also a part of Layer 1.  The Hub sends the signals from one LAN port to all its other ports.  Every LAN Device connected to a Hub sees the traffic from every other LAN Device. This causes collisions and slows down communication, since every device on the Hub must share access to the same signal path.  LAN handles collisions using a method referred to as 802.3 CSMA/CD  where each LAN Device must detect collisions and withdraw access for a random time before retrying.  Adding more devices to a Hub simply increases the chance of collisions on the LAN.  </a:t>
            </a:r>
          </a:p>
          <a:p>
            <a:r>
              <a:rPr lang="en-US" sz="1100" dirty="0"/>
              <a:t> </a:t>
            </a:r>
          </a:p>
          <a:p>
            <a:r>
              <a:rPr lang="en-US" sz="1100" dirty="0"/>
              <a:t>The LAN Switch operates at the Layer 2 level, where it keeps track of which LAN Device connects to each port by noting its MAC address during initial communication from the devices.  The MAC address is a 12-digit hexadecimal number used to create a unique hardware address for a LAN Device (MM:MM:MM:SS:SS:SS). The first half of the address represents the manufacturer or vendor of the device.</a:t>
            </a:r>
          </a:p>
          <a:p>
            <a:endParaRPr lang="en-US" sz="1100" dirty="0"/>
          </a:p>
          <a:p>
            <a:pPr defTabSz="873161">
              <a:defRPr/>
            </a:pPr>
            <a:r>
              <a:rPr lang="en-US" sz="1100" dirty="0"/>
              <a:t>LAN Hubs are rare but still available and used for monitoring the traffic between devices when debugging or analyzing LAN traffic.  A typical Layer 2 Switch does not allow this capability since it isolates traffic between ports.  However, commercial-grade LAN Switches do provide a concept called Port Mirroring to allow a LAN analyzer to monitor the traffic of any port.  </a:t>
            </a:r>
          </a:p>
          <a:p>
            <a:pPr defTabSz="873161">
              <a:defRPr/>
            </a:pPr>
            <a:endParaRPr lang="en-US" sz="1100" dirty="0"/>
          </a:p>
          <a:p>
            <a:pPr defTabSz="873161">
              <a:defRPr/>
            </a:pPr>
            <a:r>
              <a:rPr lang="en-US" sz="1100" dirty="0"/>
              <a:t>LAN analyzers can be a stand-alone product or software running on a computer using the computer’s LAN interface.  The LXI Consortium members often use a network protocol analyzer called </a:t>
            </a:r>
            <a:r>
              <a:rPr lang="en-US" sz="1100" b="1" dirty="0"/>
              <a:t>Wireshark </a:t>
            </a:r>
            <a:r>
              <a:rPr lang="en-US" sz="1100" dirty="0"/>
              <a:t>(</a:t>
            </a:r>
            <a:r>
              <a:rPr lang="en-US" sz="1100" u="sng" dirty="0">
                <a:hlinkClick r:id="rId3"/>
              </a:rPr>
              <a:t>www.wireshark.org</a:t>
            </a:r>
            <a:r>
              <a:rPr lang="en-US" sz="1100" dirty="0"/>
              <a:t>)</a:t>
            </a:r>
          </a:p>
          <a:p>
            <a:endParaRPr lang="en-US" sz="1100" dirty="0"/>
          </a:p>
          <a:p>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6</a:t>
            </a:fld>
            <a:endParaRPr lang="en-US" altLang="en-US"/>
          </a:p>
        </p:txBody>
      </p:sp>
    </p:spTree>
    <p:extLst>
      <p:ext uri="{BB962C8B-B14F-4D97-AF65-F5344CB8AC3E}">
        <p14:creationId xmlns:p14="http://schemas.microsoft.com/office/powerpoint/2010/main" val="2891191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configuration was covered in the Connecting with LXI presentation.  It is simple.  You plug the device into the company’s LAN, and the DHCP server gives it an IP address…pretty much like a computer.</a:t>
            </a:r>
          </a:p>
          <a:p>
            <a:endParaRPr lang="en-US" baseline="0" dirty="0"/>
          </a:p>
          <a:p>
            <a:r>
              <a:rPr lang="en-US" baseline="0" dirty="0"/>
              <a:t>In this case, your fancy new LXI Device is also accessible to every other computer on the network, because you used a LAN Switch to extended the LAN ports connected to the company LAN.</a:t>
            </a:r>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7</a:t>
            </a:fld>
            <a:endParaRPr lang="en-US" altLang="en-US"/>
          </a:p>
        </p:txBody>
      </p:sp>
    </p:spTree>
    <p:extLst>
      <p:ext uri="{BB962C8B-B14F-4D97-AF65-F5344CB8AC3E}">
        <p14:creationId xmlns:p14="http://schemas.microsoft.com/office/powerpoint/2010/main" val="868627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This illustrates what happens when the connection to the company LAN is broken.  The Computer and LXI Device automatically ask for an IP address.  However, the DHCP Server does not see their requests because of the broken connection to the company LAN.  Since the LAN Devices connect to the LAN Switch, there actually is a “LAN” connection, and they will wait about 2 minutes before taking things into their own hands.  At that point, they will begin broadcasting an </a:t>
            </a:r>
            <a:r>
              <a:rPr lang="en-US" sz="1100" dirty="0" err="1"/>
              <a:t>AutoIP</a:t>
            </a:r>
            <a:r>
              <a:rPr lang="en-US" sz="1100" dirty="0"/>
              <a:t> address (</a:t>
            </a:r>
            <a:r>
              <a:rPr lang="en-US" sz="1100" b="1" dirty="0"/>
              <a:t>169.254.x.x</a:t>
            </a:r>
            <a:r>
              <a:rPr lang="en-US" sz="1100" dirty="0"/>
              <a:t> for an IPv4 address).  If an IP address is already in use, the inquiring LXI Device will pick another IP address until it finds a unique one.</a:t>
            </a:r>
          </a:p>
          <a:p>
            <a:r>
              <a:rPr lang="en-US" sz="1100" dirty="0"/>
              <a:t> </a:t>
            </a:r>
          </a:p>
          <a:p>
            <a:r>
              <a:rPr lang="en-US" sz="1100" dirty="0"/>
              <a:t>If a LAN Device has no connection to another LAN Device, it will recognize no connection and automatically come up with an IP Address of </a:t>
            </a:r>
            <a:r>
              <a:rPr lang="en-US" sz="1100" b="1" dirty="0"/>
              <a:t>0.0.0.0</a:t>
            </a:r>
            <a:r>
              <a:rPr lang="en-US" sz="1100" dirty="0"/>
              <a:t>, and indicate with an LED or a message on its Front Panel display that no LAN connection exists, which refers to a LAN Status Fault in the LXI Specification.  Note that the same </a:t>
            </a:r>
            <a:r>
              <a:rPr lang="en-US" sz="1100" dirty="0" err="1"/>
              <a:t>AutoIP</a:t>
            </a:r>
            <a:r>
              <a:rPr lang="en-US" sz="1100" dirty="0"/>
              <a:t> process occurs if you directly connect one LAN Device to another.  For example, you could directly connect the Computer to the LXI Device, and both will settle on some </a:t>
            </a:r>
            <a:r>
              <a:rPr lang="en-US" sz="1100" b="1" dirty="0"/>
              <a:t>169.254.x.</a:t>
            </a:r>
            <a:r>
              <a:rPr lang="en-US" sz="1100" dirty="0"/>
              <a:t>x address after about 2 minutes.  If either LAN Device has Auto-MDIX or a Gigabit interface, there is no need for a crossover cable to switch TX and RX lines for proper communication.</a:t>
            </a:r>
          </a:p>
          <a:p>
            <a:r>
              <a:rPr lang="en-US" sz="1100" dirty="0"/>
              <a:t> </a:t>
            </a:r>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8</a:t>
            </a:fld>
            <a:endParaRPr lang="en-US" altLang="en-US"/>
          </a:p>
        </p:txBody>
      </p:sp>
    </p:spTree>
    <p:extLst>
      <p:ext uri="{BB962C8B-B14F-4D97-AF65-F5344CB8AC3E}">
        <p14:creationId xmlns:p14="http://schemas.microsoft.com/office/powerpoint/2010/main" val="868627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LAN Router gets its IP Address from the DHCP Server on the company LAN, which in this example is setup to supply IP addresses in the range of </a:t>
            </a:r>
            <a:r>
              <a:rPr lang="en-US" sz="1100" b="1" dirty="0"/>
              <a:t>156.140.x.x.</a:t>
            </a:r>
            <a:r>
              <a:rPr lang="en-US" sz="1100" dirty="0"/>
              <a:t>  This happens through the single port called “Internet”.  The Computer and LXI Device get their IP addresses from the LAN Router, which comes equipped with a DHCP Server built into the product.  IP addresses are typically in the range of </a:t>
            </a:r>
            <a:r>
              <a:rPr lang="en-US" sz="1100" b="1" dirty="0"/>
              <a:t>192.168.1.x</a:t>
            </a:r>
            <a:r>
              <a:rPr lang="en-US" sz="1100" dirty="0"/>
              <a:t> from the LAN Router. The LAN Router’s Configuration page permits changing this range of addresses. </a:t>
            </a:r>
          </a:p>
          <a:p>
            <a:r>
              <a:rPr lang="en-US" sz="1100" dirty="0"/>
              <a:t> </a:t>
            </a:r>
          </a:p>
          <a:p>
            <a:r>
              <a:rPr lang="en-US" sz="1100" dirty="0"/>
              <a:t>The “Ethernet” side of the LAN Router is where the protected LAN Devices exist.  They are isolated from the company LAN Network, because other devices do not know they exist unless the devices on the “Ethernet” side communicate with them directly.  For example, the Computer can access </a:t>
            </a:r>
            <a:r>
              <a:rPr lang="en-US" sz="1100" u="sng" dirty="0">
                <a:hlinkClick r:id="rId3"/>
              </a:rPr>
              <a:t>www.lxistandard.org</a:t>
            </a:r>
            <a:r>
              <a:rPr lang="en-US" sz="1100" dirty="0"/>
              <a:t> with its Web Browser, and the Router will package up the request and send it out on the LAN as though the Router actually made the request.  The response information returns to the Router’s IP address, which then unpacks the information and delivers it to the Computer’s IP address on the “Ethernet” side. </a:t>
            </a:r>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9</a:t>
            </a:fld>
            <a:endParaRPr lang="en-US" altLang="en-US"/>
          </a:p>
        </p:txBody>
      </p:sp>
    </p:spTree>
    <p:extLst>
      <p:ext uri="{BB962C8B-B14F-4D97-AF65-F5344CB8AC3E}">
        <p14:creationId xmlns:p14="http://schemas.microsoft.com/office/powerpoint/2010/main" val="28911917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LXI_CoverTempla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userDrawn="1"/>
        </p:nvSpPr>
        <p:spPr bwMode="auto">
          <a:xfrm>
            <a:off x="6248400" y="6172200"/>
            <a:ext cx="2133600" cy="244475"/>
          </a:xfrm>
          <a:prstGeom prst="rect">
            <a:avLst/>
          </a:prstGeom>
          <a:noFill/>
          <a:ln w="9525">
            <a:noFill/>
            <a:miter lim="800000"/>
            <a:headEnd/>
            <a:tailEnd/>
          </a:ln>
        </p:spPr>
        <p:txBody>
          <a:bodyPr lIns="0" tIns="0" rIns="0" bIns="0">
            <a:spAutoFit/>
          </a:bodyPr>
          <a:lstStyle/>
          <a:p>
            <a:pPr algn="ctr" eaLnBrk="0" hangingPunct="0">
              <a:spcBef>
                <a:spcPct val="50000"/>
              </a:spcBef>
              <a:defRPr/>
            </a:pPr>
            <a:r>
              <a:rPr lang="en-US" sz="1600" i="1">
                <a:solidFill>
                  <a:srgbClr val="343882"/>
                </a:solidFill>
                <a:latin typeface="Arial Narrow" pitchFamily="34" charset="0"/>
                <a:ea typeface="ヒラギノ角ゴ Pro W3" pitchFamily="1" charset="-128"/>
                <a:cs typeface="+mn-cs"/>
              </a:rPr>
              <a:t>www.lxistandard.org</a:t>
            </a:r>
          </a:p>
        </p:txBody>
      </p:sp>
      <p:sp>
        <p:nvSpPr>
          <p:cNvPr id="3074" name="Rectangle 2"/>
          <p:cNvSpPr>
            <a:spLocks noGrp="1" noChangeArrowheads="1"/>
          </p:cNvSpPr>
          <p:nvPr>
            <p:ph type="ctrTitle"/>
          </p:nvPr>
        </p:nvSpPr>
        <p:spPr>
          <a:xfrm>
            <a:off x="914400" y="2743200"/>
            <a:ext cx="4876800" cy="1676400"/>
          </a:xfrm>
        </p:spPr>
        <p:txBody>
          <a:bodyPr lIns="0" tIns="0" rIns="0" bIns="0"/>
          <a:lstStyle>
            <a:lvl1pPr>
              <a:defRPr/>
            </a:lvl1pPr>
          </a:lstStyle>
          <a:p>
            <a:r>
              <a:rPr lang="en-US"/>
              <a:t>Click to edit Master title style</a:t>
            </a:r>
          </a:p>
        </p:txBody>
      </p:sp>
      <p:sp>
        <p:nvSpPr>
          <p:cNvPr id="3075" name="Rectangle 3"/>
          <p:cNvSpPr>
            <a:spLocks noGrp="1" noChangeArrowheads="1"/>
          </p:cNvSpPr>
          <p:nvPr>
            <p:ph type="subTitle" idx="1"/>
          </p:nvPr>
        </p:nvSpPr>
        <p:spPr>
          <a:xfrm>
            <a:off x="914400" y="4495800"/>
            <a:ext cx="4724400" cy="1752600"/>
          </a:xfrm>
        </p:spPr>
        <p:txBody>
          <a:bodyPr/>
          <a:lstStyle>
            <a:lvl1pPr marL="0" indent="0">
              <a:buFontTx/>
              <a:buNone/>
              <a:defRPr/>
            </a:lvl1pPr>
          </a:lstStyle>
          <a:p>
            <a:r>
              <a:rPr lang="en-US"/>
              <a:t>Click to edit Master subtitle style</a:t>
            </a:r>
          </a:p>
        </p:txBody>
      </p:sp>
    </p:spTree>
    <p:extLst>
      <p:ext uri="{BB962C8B-B14F-4D97-AF65-F5344CB8AC3E}">
        <p14:creationId xmlns:p14="http://schemas.microsoft.com/office/powerpoint/2010/main" val="248006651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927562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609600"/>
            <a:ext cx="20574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60198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379446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082703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1159933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358631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712309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97588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432433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213530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4700933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178" name="Picture 7" descr="LXI_PageTemplat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2"/>
          <p:cNvSpPr>
            <a:spLocks noGrp="1" noChangeArrowheads="1"/>
          </p:cNvSpPr>
          <p:nvPr>
            <p:ph type="title"/>
          </p:nvPr>
        </p:nvSpPr>
        <p:spPr bwMode="auto">
          <a:xfrm>
            <a:off x="685800" y="609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0180"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2" name="Text Box 8"/>
          <p:cNvSpPr txBox="1">
            <a:spLocks noChangeArrowheads="1"/>
          </p:cNvSpPr>
          <p:nvPr userDrawn="1"/>
        </p:nvSpPr>
        <p:spPr bwMode="auto">
          <a:xfrm>
            <a:off x="685800" y="6618288"/>
            <a:ext cx="2133600" cy="152400"/>
          </a:xfrm>
          <a:prstGeom prst="rect">
            <a:avLst/>
          </a:prstGeom>
          <a:noFill/>
          <a:ln w="9525">
            <a:noFill/>
            <a:miter lim="800000"/>
            <a:headEnd/>
            <a:tailEnd/>
          </a:ln>
        </p:spPr>
        <p:txBody>
          <a:bodyPr lIns="0" tIns="0" rIns="0" bIns="0">
            <a:spAutoFit/>
          </a:bodyPr>
          <a:lstStyle/>
          <a:p>
            <a:pPr eaLnBrk="0" hangingPunct="0">
              <a:spcBef>
                <a:spcPct val="50000"/>
              </a:spcBef>
              <a:defRPr/>
            </a:pPr>
            <a:r>
              <a:rPr lang="en-US" sz="1000" i="1">
                <a:solidFill>
                  <a:srgbClr val="343882"/>
                </a:solidFill>
                <a:latin typeface="Arial Narrow Bold" pitchFamily="1" charset="0"/>
                <a:ea typeface="ヒラギノ角ゴ Pro W3" pitchFamily="1" charset="-128"/>
                <a:cs typeface="+mn-cs"/>
              </a:rPr>
              <a:t>www.lxistandard.org</a:t>
            </a:r>
          </a:p>
        </p:txBody>
      </p:sp>
    </p:spTree>
  </p:cSld>
  <p:clrMap bg1="lt1" tx1="dk1" bg2="lt2" tx2="dk2" accent1="accent1" accent2="accent2" accent3="accent3" accent4="accent4" accent5="accent5" accent6="accent6" hlink="hlink" folHlink="folHlink"/>
  <p:sldLayoutIdLst>
    <p:sldLayoutId id="2147483660"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l" rtl="0" eaLnBrk="0" fontAlgn="base" hangingPunct="0">
        <a:spcBef>
          <a:spcPct val="0"/>
        </a:spcBef>
        <a:spcAft>
          <a:spcPct val="0"/>
        </a:spcAft>
        <a:defRPr sz="4400" b="1">
          <a:solidFill>
            <a:srgbClr val="852E14"/>
          </a:solidFill>
          <a:latin typeface="+mj-lt"/>
          <a:ea typeface="+mj-ea"/>
          <a:cs typeface="ヒラギノ角ゴ Pro W3"/>
        </a:defRPr>
      </a:lvl1pPr>
      <a:lvl2pPr algn="l" rtl="0" eaLnBrk="0" fontAlgn="base" hangingPunct="0">
        <a:spcBef>
          <a:spcPct val="0"/>
        </a:spcBef>
        <a:spcAft>
          <a:spcPct val="0"/>
        </a:spcAft>
        <a:defRPr sz="4400" b="1">
          <a:solidFill>
            <a:srgbClr val="852E14"/>
          </a:solidFill>
          <a:latin typeface="Arial" charset="0"/>
          <a:ea typeface="ヒラギノ角ゴ Pro W3" pitchFamily="1" charset="-128"/>
          <a:cs typeface="ヒラギノ角ゴ Pro W3"/>
        </a:defRPr>
      </a:lvl2pPr>
      <a:lvl3pPr algn="l" rtl="0" eaLnBrk="0" fontAlgn="base" hangingPunct="0">
        <a:spcBef>
          <a:spcPct val="0"/>
        </a:spcBef>
        <a:spcAft>
          <a:spcPct val="0"/>
        </a:spcAft>
        <a:defRPr sz="4400" b="1">
          <a:solidFill>
            <a:srgbClr val="852E14"/>
          </a:solidFill>
          <a:latin typeface="Arial" charset="0"/>
          <a:ea typeface="ヒラギノ角ゴ Pro W3" pitchFamily="1" charset="-128"/>
          <a:cs typeface="ヒラギノ角ゴ Pro W3"/>
        </a:defRPr>
      </a:lvl3pPr>
      <a:lvl4pPr algn="l" rtl="0" eaLnBrk="0" fontAlgn="base" hangingPunct="0">
        <a:spcBef>
          <a:spcPct val="0"/>
        </a:spcBef>
        <a:spcAft>
          <a:spcPct val="0"/>
        </a:spcAft>
        <a:defRPr sz="4400" b="1">
          <a:solidFill>
            <a:srgbClr val="852E14"/>
          </a:solidFill>
          <a:latin typeface="Arial" charset="0"/>
          <a:ea typeface="ヒラギノ角ゴ Pro W3" pitchFamily="1" charset="-128"/>
          <a:cs typeface="ヒラギノ角ゴ Pro W3"/>
        </a:defRPr>
      </a:lvl4pPr>
      <a:lvl5pPr algn="l" rtl="0" eaLnBrk="0" fontAlgn="base" hangingPunct="0">
        <a:spcBef>
          <a:spcPct val="0"/>
        </a:spcBef>
        <a:spcAft>
          <a:spcPct val="0"/>
        </a:spcAft>
        <a:defRPr sz="4400" b="1">
          <a:solidFill>
            <a:srgbClr val="852E14"/>
          </a:solidFill>
          <a:latin typeface="Arial" charset="0"/>
          <a:ea typeface="ヒラギノ角ゴ Pro W3" pitchFamily="1" charset="-128"/>
          <a:cs typeface="ヒラギノ角ゴ Pro W3"/>
        </a:defRPr>
      </a:lvl5pPr>
      <a:lvl6pPr marL="457200" algn="l" rtl="0" fontAlgn="base">
        <a:spcBef>
          <a:spcPct val="0"/>
        </a:spcBef>
        <a:spcAft>
          <a:spcPct val="0"/>
        </a:spcAft>
        <a:defRPr sz="4400" b="1">
          <a:solidFill>
            <a:srgbClr val="852E14"/>
          </a:solidFill>
          <a:latin typeface="Arial" charset="0"/>
          <a:ea typeface="ヒラギノ角ゴ Pro W3" pitchFamily="1" charset="-128"/>
        </a:defRPr>
      </a:lvl6pPr>
      <a:lvl7pPr marL="914400" algn="l" rtl="0" fontAlgn="base">
        <a:spcBef>
          <a:spcPct val="0"/>
        </a:spcBef>
        <a:spcAft>
          <a:spcPct val="0"/>
        </a:spcAft>
        <a:defRPr sz="4400" b="1">
          <a:solidFill>
            <a:srgbClr val="852E14"/>
          </a:solidFill>
          <a:latin typeface="Arial" charset="0"/>
          <a:ea typeface="ヒラギノ角ゴ Pro W3" pitchFamily="1" charset="-128"/>
        </a:defRPr>
      </a:lvl7pPr>
      <a:lvl8pPr marL="1371600" algn="l" rtl="0" fontAlgn="base">
        <a:spcBef>
          <a:spcPct val="0"/>
        </a:spcBef>
        <a:spcAft>
          <a:spcPct val="0"/>
        </a:spcAft>
        <a:defRPr sz="4400" b="1">
          <a:solidFill>
            <a:srgbClr val="852E14"/>
          </a:solidFill>
          <a:latin typeface="Arial" charset="0"/>
          <a:ea typeface="ヒラギノ角ゴ Pro W3" pitchFamily="1" charset="-128"/>
        </a:defRPr>
      </a:lvl8pPr>
      <a:lvl9pPr marL="1828800" algn="l" rtl="0" fontAlgn="base">
        <a:spcBef>
          <a:spcPct val="0"/>
        </a:spcBef>
        <a:spcAft>
          <a:spcPct val="0"/>
        </a:spcAft>
        <a:defRPr sz="4400" b="1">
          <a:solidFill>
            <a:srgbClr val="852E14"/>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lxistandard.org/About/Guides-for-using-LXI.asp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21"/>
          <p:cNvSpPr>
            <a:spLocks noGrp="1"/>
          </p:cNvSpPr>
          <p:nvPr>
            <p:ph type="ctrTitle"/>
          </p:nvPr>
        </p:nvSpPr>
        <p:spPr>
          <a:xfrm>
            <a:off x="1066800" y="3581400"/>
            <a:ext cx="6934200" cy="1676400"/>
          </a:xfrm>
        </p:spPr>
        <p:txBody>
          <a:bodyPr/>
          <a:lstStyle/>
          <a:p>
            <a:r>
              <a:rPr lang="en-US" altLang="en-US" sz="3200" dirty="0"/>
              <a:t>LXI Networking Basics</a:t>
            </a:r>
          </a:p>
        </p:txBody>
      </p:sp>
      <p:sp>
        <p:nvSpPr>
          <p:cNvPr id="14338" name="Subtitle 22"/>
          <p:cNvSpPr>
            <a:spLocks noGrp="1"/>
          </p:cNvSpPr>
          <p:nvPr>
            <p:ph type="subTitle" idx="1"/>
          </p:nvPr>
        </p:nvSpPr>
        <p:spPr>
          <a:xfrm>
            <a:off x="990600" y="4724400"/>
            <a:ext cx="7772400" cy="1295400"/>
          </a:xfrm>
        </p:spPr>
        <p:txBody>
          <a:bodyPr/>
          <a:lstStyle/>
          <a:p>
            <a:r>
              <a:rPr lang="en-US" altLang="en-US" sz="2400" b="1" dirty="0"/>
              <a:t>LXI Consortium Presentation</a:t>
            </a:r>
          </a:p>
          <a:p>
            <a:r>
              <a:rPr lang="en-US" altLang="en-US" sz="2400" b="1" dirty="0"/>
              <a:t>Aug 5, 2017</a:t>
            </a:r>
          </a:p>
        </p:txBody>
      </p:sp>
      <p:sp>
        <p:nvSpPr>
          <p:cNvPr id="2" name="Rectangle 1"/>
          <p:cNvSpPr/>
          <p:nvPr/>
        </p:nvSpPr>
        <p:spPr>
          <a:xfrm>
            <a:off x="990600" y="2598003"/>
            <a:ext cx="4572000" cy="830997"/>
          </a:xfrm>
          <a:prstGeom prst="rect">
            <a:avLst/>
          </a:prstGeom>
        </p:spPr>
        <p:txBody>
          <a:bodyPr>
            <a:spAutoFit/>
          </a:bodyPr>
          <a:lstStyle/>
          <a:p>
            <a:pPr marL="0" indent="0">
              <a:buNone/>
            </a:pPr>
            <a:r>
              <a:rPr lang="en-US" altLang="en-US" b="1" kern="0" dirty="0"/>
              <a:t>L</a:t>
            </a:r>
            <a:r>
              <a:rPr lang="en-US" altLang="en-US" kern="0" dirty="0"/>
              <a:t>AN e</a:t>
            </a:r>
            <a:r>
              <a:rPr lang="en-US" altLang="en-US" b="1" kern="0" dirty="0"/>
              <a:t>X</a:t>
            </a:r>
            <a:r>
              <a:rPr lang="en-US" altLang="en-US" kern="0" dirty="0"/>
              <a:t>tentions for </a:t>
            </a:r>
            <a:r>
              <a:rPr lang="en-US" altLang="en-US" b="1" kern="0" dirty="0"/>
              <a:t>I</a:t>
            </a:r>
            <a:r>
              <a:rPr lang="en-US" altLang="en-US" kern="0" dirty="0"/>
              <a:t>nstrumentation</a:t>
            </a:r>
          </a:p>
        </p:txBody>
      </p:sp>
    </p:spTree>
    <p:extLst>
      <p:ext uri="{BB962C8B-B14F-4D97-AF65-F5344CB8AC3E}">
        <p14:creationId xmlns:p14="http://schemas.microsoft.com/office/powerpoint/2010/main" val="160887793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304800"/>
            <a:ext cx="8229600" cy="762000"/>
          </a:xfrm>
        </p:spPr>
        <p:txBody>
          <a:bodyPr/>
          <a:lstStyle/>
          <a:p>
            <a:r>
              <a:rPr lang="en-US" altLang="en-US" sz="2800" dirty="0"/>
              <a:t>IP Address vs Hostname…</a:t>
            </a:r>
            <a:endParaRPr lang="en-US" altLang="en-US" dirty="0"/>
          </a:p>
        </p:txBody>
      </p:sp>
      <p:pic>
        <p:nvPicPr>
          <p:cNvPr id="6" name="Picture 5"/>
          <p:cNvPicPr/>
          <p:nvPr/>
        </p:nvPicPr>
        <p:blipFill>
          <a:blip r:embed="rId3" cstate="print"/>
          <a:srcRect/>
          <a:stretch>
            <a:fillRect/>
          </a:stretch>
        </p:blipFill>
        <p:spPr bwMode="auto">
          <a:xfrm>
            <a:off x="838200" y="2057400"/>
            <a:ext cx="4724400" cy="2895600"/>
          </a:xfrm>
          <a:prstGeom prst="rect">
            <a:avLst/>
          </a:prstGeom>
          <a:noFill/>
          <a:ln w="9525">
            <a:noFill/>
            <a:miter lim="800000"/>
            <a:headEnd/>
            <a:tailEnd/>
          </a:ln>
        </p:spPr>
      </p:pic>
      <p:grpSp>
        <p:nvGrpSpPr>
          <p:cNvPr id="7" name="Group 6"/>
          <p:cNvGrpSpPr/>
          <p:nvPr/>
        </p:nvGrpSpPr>
        <p:grpSpPr>
          <a:xfrm>
            <a:off x="5638800" y="386144"/>
            <a:ext cx="3048000" cy="2758905"/>
            <a:chOff x="838200" y="1371600"/>
            <a:chExt cx="4648200" cy="4130505"/>
          </a:xfrm>
        </p:grpSpPr>
        <p:pic>
          <p:nvPicPr>
            <p:cNvPr id="8"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848"/>
            <a:stretch/>
          </p:blipFill>
          <p:spPr bwMode="auto">
            <a:xfrm>
              <a:off x="838200" y="1371600"/>
              <a:ext cx="4553197" cy="4130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clrChange>
                <a:clrFrom>
                  <a:srgbClr val="FFFFFF"/>
                </a:clrFrom>
                <a:clrTo>
                  <a:srgbClr val="FFFFFF">
                    <a:alpha val="0"/>
                  </a:srgbClr>
                </a:clrTo>
              </a:clrChange>
            </a:blip>
            <a:stretch>
              <a:fillRect/>
            </a:stretch>
          </p:blipFill>
          <p:spPr>
            <a:xfrm>
              <a:off x="4171950" y="1591235"/>
              <a:ext cx="1314450" cy="711349"/>
            </a:xfrm>
            <a:prstGeom prst="rect">
              <a:avLst/>
            </a:prstGeom>
          </p:spPr>
        </p:pic>
      </p:grpSp>
      <p:sp>
        <p:nvSpPr>
          <p:cNvPr id="2" name="TextBox 1"/>
          <p:cNvSpPr txBox="1"/>
          <p:nvPr/>
        </p:nvSpPr>
        <p:spPr>
          <a:xfrm>
            <a:off x="914400" y="5638800"/>
            <a:ext cx="5791200" cy="338554"/>
          </a:xfrm>
          <a:prstGeom prst="rect">
            <a:avLst/>
          </a:prstGeom>
          <a:noFill/>
        </p:spPr>
        <p:txBody>
          <a:bodyPr wrap="square" rtlCol="0">
            <a:spAutoFit/>
          </a:bodyPr>
          <a:lstStyle/>
          <a:p>
            <a:r>
              <a:rPr lang="en-US" sz="1600" dirty="0"/>
              <a:t>Note: LXI Specification also supports IPv6 addressing</a:t>
            </a:r>
          </a:p>
        </p:txBody>
      </p:sp>
    </p:spTree>
    <p:extLst>
      <p:ext uri="{BB962C8B-B14F-4D97-AF65-F5344CB8AC3E}">
        <p14:creationId xmlns:p14="http://schemas.microsoft.com/office/powerpoint/2010/main" val="107966454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304800"/>
            <a:ext cx="8229600" cy="762000"/>
          </a:xfrm>
        </p:spPr>
        <p:txBody>
          <a:bodyPr/>
          <a:lstStyle/>
          <a:p>
            <a:r>
              <a:rPr lang="en-US" altLang="en-US" sz="2800" dirty="0"/>
              <a:t>A Subnet on the LAN…</a:t>
            </a:r>
            <a:endParaRPr lang="en-US" altLang="en-US" dirty="0"/>
          </a:p>
        </p:txBody>
      </p:sp>
      <p:sp>
        <p:nvSpPr>
          <p:cNvPr id="4" name="Rectangle 3"/>
          <p:cNvSpPr/>
          <p:nvPr/>
        </p:nvSpPr>
        <p:spPr>
          <a:xfrm>
            <a:off x="1143000" y="2819400"/>
            <a:ext cx="7772400" cy="3046988"/>
          </a:xfrm>
          <a:prstGeom prst="rect">
            <a:avLst/>
          </a:prstGeom>
        </p:spPr>
        <p:txBody>
          <a:bodyPr wrap="square">
            <a:spAutoFit/>
          </a:bodyPr>
          <a:lstStyle/>
          <a:p>
            <a:r>
              <a:rPr lang="en-US" sz="1600" b="1" dirty="0"/>
              <a:t>IP Address</a:t>
            </a:r>
            <a:r>
              <a:rPr lang="en-US" sz="1600" dirty="0"/>
              <a:t> 192.168.1.1   	</a:t>
            </a:r>
            <a:r>
              <a:rPr lang="en-US" sz="1600" dirty="0">
                <a:latin typeface="Courier New" panose="02070309020205020404" pitchFamily="49" charset="0"/>
                <a:cs typeface="Courier New" panose="02070309020205020404" pitchFamily="49" charset="0"/>
              </a:rPr>
              <a:t>11000000 10101000 00000001 00000001</a:t>
            </a:r>
          </a:p>
          <a:p>
            <a:r>
              <a:rPr lang="en-US" sz="1600" b="1" dirty="0"/>
              <a:t>Subnet</a:t>
            </a:r>
            <a:r>
              <a:rPr lang="en-US" sz="1600" dirty="0"/>
              <a:t> 255.255.255.128 	</a:t>
            </a:r>
            <a:r>
              <a:rPr lang="en-US" sz="1600" dirty="0">
                <a:latin typeface="Courier New" panose="02070309020205020404" pitchFamily="49" charset="0"/>
                <a:cs typeface="Courier New" panose="02070309020205020404" pitchFamily="49" charset="0"/>
              </a:rPr>
              <a:t>11111111 11111111 11111111 10000000</a:t>
            </a:r>
          </a:p>
          <a:p>
            <a:r>
              <a:rPr lang="en-US" sz="1600" dirty="0"/>
              <a:t> </a:t>
            </a:r>
          </a:p>
          <a:p>
            <a:r>
              <a:rPr lang="en-US" sz="1600" b="1" dirty="0"/>
              <a:t>Example:</a:t>
            </a:r>
            <a:endParaRPr lang="en-US" sz="1600" dirty="0"/>
          </a:p>
          <a:p>
            <a:r>
              <a:rPr lang="en-US" sz="1600" b="1" dirty="0"/>
              <a:t> </a:t>
            </a:r>
            <a:endParaRPr lang="en-US" sz="1600" dirty="0"/>
          </a:p>
          <a:p>
            <a:r>
              <a:rPr lang="en-US" sz="1600" dirty="0"/>
              <a:t>LAN Device 1 = 192.168.0.1</a:t>
            </a:r>
          </a:p>
          <a:p>
            <a:r>
              <a:rPr lang="en-US" sz="1600" dirty="0"/>
              <a:t>LAN Device 2 = 192.168.0.2</a:t>
            </a:r>
          </a:p>
          <a:p>
            <a:r>
              <a:rPr lang="en-US" sz="1600" dirty="0"/>
              <a:t>LAN Device 3 = 192.168.0.140</a:t>
            </a:r>
          </a:p>
          <a:p>
            <a:r>
              <a:rPr lang="en-US" sz="1600" dirty="0"/>
              <a:t>Subnet Mask = 255.255.255.128</a:t>
            </a:r>
          </a:p>
          <a:p>
            <a:r>
              <a:rPr lang="en-US" sz="1600" dirty="0"/>
              <a:t> </a:t>
            </a:r>
          </a:p>
          <a:p>
            <a:r>
              <a:rPr lang="en-US" sz="1600" dirty="0"/>
              <a:t>LAN Device 3 is not in the same subnet as 1 and 2, </a:t>
            </a:r>
          </a:p>
          <a:p>
            <a:r>
              <a:rPr lang="en-US" sz="1600" dirty="0"/>
              <a:t>because </a:t>
            </a:r>
            <a:r>
              <a:rPr lang="en-US" sz="1600" b="1" dirty="0"/>
              <a:t>192.168.0.140</a:t>
            </a:r>
            <a:r>
              <a:rPr lang="en-US" sz="1600" dirty="0"/>
              <a:t> is greater than </a:t>
            </a:r>
            <a:r>
              <a:rPr lang="en-US" sz="1600" b="1" dirty="0"/>
              <a:t>192.168.0.128</a:t>
            </a:r>
            <a:r>
              <a:rPr lang="en-US" sz="1600" dirty="0"/>
              <a:t>.</a:t>
            </a:r>
          </a:p>
        </p:txBody>
      </p:sp>
      <p:pic>
        <p:nvPicPr>
          <p:cNvPr id="6" name="Picture 2"/>
          <p:cNvPicPr>
            <a:picLocks noChangeAspect="1" noChangeArrowheads="1"/>
          </p:cNvPicPr>
          <p:nvPr/>
        </p:nvPicPr>
        <p:blipFill>
          <a:blip r:embed="rId3" cstate="print"/>
          <a:srcRect/>
          <a:stretch>
            <a:fillRect/>
          </a:stretch>
        </p:blipFill>
        <p:spPr bwMode="auto">
          <a:xfrm>
            <a:off x="4572000" y="304800"/>
            <a:ext cx="4404082" cy="2368490"/>
          </a:xfrm>
          <a:prstGeom prst="rect">
            <a:avLst/>
          </a:prstGeom>
          <a:noFill/>
          <a:ln w="9525">
            <a:noFill/>
            <a:miter lim="800000"/>
            <a:headEnd/>
            <a:tailEnd/>
          </a:ln>
        </p:spPr>
      </p:pic>
      <p:sp>
        <p:nvSpPr>
          <p:cNvPr id="2" name="TextBox 1"/>
          <p:cNvSpPr txBox="1"/>
          <p:nvPr/>
        </p:nvSpPr>
        <p:spPr>
          <a:xfrm>
            <a:off x="1143000" y="1981200"/>
            <a:ext cx="3673813" cy="369332"/>
          </a:xfrm>
          <a:prstGeom prst="rect">
            <a:avLst/>
          </a:prstGeom>
          <a:noFill/>
        </p:spPr>
        <p:txBody>
          <a:bodyPr wrap="square" rtlCol="0">
            <a:spAutoFit/>
          </a:bodyPr>
          <a:lstStyle/>
          <a:p>
            <a:r>
              <a:rPr lang="en-US" sz="1800" dirty="0"/>
              <a:t>LAN segment to create a “Subnet”</a:t>
            </a:r>
          </a:p>
        </p:txBody>
      </p:sp>
      <p:sp>
        <p:nvSpPr>
          <p:cNvPr id="8" name="TextBox 7"/>
          <p:cNvSpPr txBox="1"/>
          <p:nvPr/>
        </p:nvSpPr>
        <p:spPr>
          <a:xfrm>
            <a:off x="3733800" y="6172200"/>
            <a:ext cx="4740613" cy="307777"/>
          </a:xfrm>
          <a:prstGeom prst="rect">
            <a:avLst/>
          </a:prstGeom>
          <a:noFill/>
        </p:spPr>
        <p:txBody>
          <a:bodyPr wrap="square" rtlCol="0">
            <a:spAutoFit/>
          </a:bodyPr>
          <a:lstStyle/>
          <a:p>
            <a:r>
              <a:rPr lang="en-US" sz="1400" dirty="0"/>
              <a:t>Note that IPv6 is also part of the LXI Standard </a:t>
            </a:r>
          </a:p>
        </p:txBody>
      </p:sp>
    </p:spTree>
    <p:extLst>
      <p:ext uri="{BB962C8B-B14F-4D97-AF65-F5344CB8AC3E}">
        <p14:creationId xmlns:p14="http://schemas.microsoft.com/office/powerpoint/2010/main" val="107966454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304800"/>
            <a:ext cx="8229600" cy="762000"/>
          </a:xfrm>
        </p:spPr>
        <p:txBody>
          <a:bodyPr/>
          <a:lstStyle/>
          <a:p>
            <a:r>
              <a:rPr lang="en-US" altLang="en-US" sz="2800" dirty="0"/>
              <a:t>Configuring an LXI Device…</a:t>
            </a:r>
            <a:endParaRPr lang="en-US" altLang="en-US" dirty="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1" y="914400"/>
            <a:ext cx="7467599" cy="5029200"/>
          </a:xfrm>
          <a:prstGeom prst="rect">
            <a:avLst/>
          </a:prstGeom>
          <a:noFill/>
          <a:ln>
            <a:solidFill>
              <a:schemeClr val="accent1"/>
            </a:solidFill>
          </a:ln>
        </p:spPr>
      </p:pic>
    </p:spTree>
    <p:extLst>
      <p:ext uri="{BB962C8B-B14F-4D97-AF65-F5344CB8AC3E}">
        <p14:creationId xmlns:p14="http://schemas.microsoft.com/office/powerpoint/2010/main" val="327475614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txBox="1">
            <a:spLocks noChangeArrowheads="1"/>
          </p:cNvSpPr>
          <p:nvPr/>
        </p:nvSpPr>
        <p:spPr bwMode="auto">
          <a:xfrm>
            <a:off x="938150" y="990600"/>
            <a:ext cx="78248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altLang="en-US" sz="2000" kern="0" dirty="0"/>
              <a:t>Outside users must login to Test System computer</a:t>
            </a:r>
          </a:p>
          <a:p>
            <a:r>
              <a:rPr lang="en-US" altLang="en-US" sz="2000" kern="0" dirty="0"/>
              <a:t>Greater Security - LXI Devices isolated from Company LAN</a:t>
            </a:r>
          </a:p>
          <a:p>
            <a:r>
              <a:rPr lang="en-US" altLang="en-US" sz="2000" kern="0" dirty="0"/>
              <a:t>Typically use Static IP Addresses for easier documentation</a:t>
            </a:r>
          </a:p>
          <a:p>
            <a:endParaRPr lang="en-US" altLang="en-US" sz="2000" kern="0" dirty="0"/>
          </a:p>
          <a:p>
            <a:pPr marL="0" indent="0">
              <a:buNone/>
            </a:pPr>
            <a:endParaRPr lang="en-US" altLang="en-US" sz="2000" kern="0" dirty="0"/>
          </a:p>
          <a:p>
            <a:pPr marL="0" indent="0">
              <a:buNone/>
            </a:pPr>
            <a:endParaRPr lang="en-US" altLang="en-US" sz="2000" kern="0" dirty="0"/>
          </a:p>
          <a:p>
            <a:pPr marL="0" indent="0">
              <a:buNone/>
            </a:pPr>
            <a:endParaRPr lang="en-US" altLang="en-US" sz="2000" kern="0" dirty="0"/>
          </a:p>
        </p:txBody>
      </p:sp>
      <p:sp>
        <p:nvSpPr>
          <p:cNvPr id="5" name="Title 1"/>
          <p:cNvSpPr>
            <a:spLocks noGrp="1"/>
          </p:cNvSpPr>
          <p:nvPr>
            <p:ph type="title"/>
          </p:nvPr>
        </p:nvSpPr>
        <p:spPr>
          <a:xfrm>
            <a:off x="533400" y="304800"/>
            <a:ext cx="8229600" cy="762000"/>
          </a:xfrm>
        </p:spPr>
        <p:txBody>
          <a:bodyPr/>
          <a:lstStyle/>
          <a:p>
            <a:r>
              <a:rPr lang="en-US" altLang="en-US" sz="2800" dirty="0"/>
              <a:t>Using Private Subnet</a:t>
            </a:r>
            <a:endParaRPr lang="en-US" altLang="en-US" dirty="0"/>
          </a:p>
        </p:txBody>
      </p:sp>
      <p:sp>
        <p:nvSpPr>
          <p:cNvPr id="3" name="AutoShape 5" descr="Image result for keysight dmm lxi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7" descr="Image result for keysight dmm lxi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7634" y="2767172"/>
            <a:ext cx="4443880" cy="3168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1034" y="4291172"/>
            <a:ext cx="1491395" cy="769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53834" y="5281772"/>
            <a:ext cx="2094766" cy="1119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407181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762000" y="4114800"/>
            <a:ext cx="6934200" cy="609600"/>
          </a:xfrm>
          <a:prstGeom prst="roundRect">
            <a:avLst/>
          </a:prstGeom>
          <a:solidFill>
            <a:srgbClr val="FFFF00">
              <a:alpha val="26000"/>
            </a:srgbClr>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02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34250" y="762000"/>
            <a:ext cx="1733550" cy="2069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533400" y="304800"/>
            <a:ext cx="8229600" cy="762000"/>
          </a:xfrm>
        </p:spPr>
        <p:txBody>
          <a:bodyPr/>
          <a:lstStyle/>
          <a:p>
            <a:r>
              <a:rPr lang="en-US" altLang="en-US" sz="2800" dirty="0"/>
              <a:t>Next Steps – Guides/Videos for Using LXI</a:t>
            </a:r>
            <a:endParaRPr lang="en-US" altLang="en-US" dirty="0"/>
          </a:p>
        </p:txBody>
      </p:sp>
      <p:sp>
        <p:nvSpPr>
          <p:cNvPr id="3" name="Rectangle 3"/>
          <p:cNvSpPr txBox="1">
            <a:spLocks noChangeArrowheads="1"/>
          </p:cNvSpPr>
          <p:nvPr/>
        </p:nvSpPr>
        <p:spPr bwMode="auto">
          <a:xfrm>
            <a:off x="938151" y="1189512"/>
            <a:ext cx="7278688" cy="376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None/>
            </a:pPr>
            <a:endParaRPr lang="en-US" altLang="en-US" sz="2400" kern="0" dirty="0"/>
          </a:p>
          <a:p>
            <a:r>
              <a:rPr lang="en-US" altLang="en-US" sz="2400" kern="0" dirty="0"/>
              <a:t>LXI Getting Started</a:t>
            </a:r>
          </a:p>
          <a:p>
            <a:r>
              <a:rPr lang="en-US" altLang="en-US" sz="2400" kern="0" dirty="0"/>
              <a:t>Building LXI-Based Test Systems</a:t>
            </a:r>
          </a:p>
          <a:p>
            <a:r>
              <a:rPr lang="en-US" altLang="en-US" sz="2400" kern="0" dirty="0"/>
              <a:t>Introducing LXI To Your Network Administrator</a:t>
            </a:r>
          </a:p>
          <a:p>
            <a:r>
              <a:rPr lang="en-US" altLang="en-US" sz="2400" kern="0" dirty="0"/>
              <a:t>Maximizing Performance of LXI-Based Test System</a:t>
            </a:r>
          </a:p>
          <a:p>
            <a:r>
              <a:rPr lang="en-US" altLang="en-US" sz="2400" kern="0" dirty="0"/>
              <a:t>Test Systems Using LXI</a:t>
            </a:r>
          </a:p>
          <a:p>
            <a:r>
              <a:rPr lang="en-US" altLang="en-US" sz="2400" kern="0" dirty="0"/>
              <a:t>LXI Networking Basics</a:t>
            </a:r>
          </a:p>
          <a:p>
            <a:endParaRPr lang="en-US" altLang="en-US" sz="2400" kern="0" dirty="0"/>
          </a:p>
          <a:p>
            <a:pPr marL="0" indent="0">
              <a:buNone/>
            </a:pPr>
            <a:r>
              <a:rPr lang="en-US" altLang="en-US" sz="2400" kern="0" dirty="0">
                <a:hlinkClick r:id="rId4"/>
              </a:rPr>
              <a:t>http://www.lxistandard.org/About/Guides-for-using-LXI.aspx</a:t>
            </a:r>
            <a:endParaRPr lang="en-US" altLang="en-US" sz="2400" kern="0" dirty="0"/>
          </a:p>
          <a:p>
            <a:pPr marL="0" indent="0">
              <a:buNone/>
            </a:pPr>
            <a:endParaRPr lang="en-US" altLang="en-US" sz="2400" kern="0" dirty="0"/>
          </a:p>
          <a:p>
            <a:pPr marL="0" indent="0">
              <a:buNone/>
            </a:pPr>
            <a:endParaRPr lang="en-US" altLang="en-US" sz="2400" kern="0" dirty="0"/>
          </a:p>
        </p:txBody>
      </p:sp>
    </p:spTree>
    <p:extLst>
      <p:ext uri="{BB962C8B-B14F-4D97-AF65-F5344CB8AC3E}">
        <p14:creationId xmlns:p14="http://schemas.microsoft.com/office/powerpoint/2010/main" val="111212307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21"/>
          <p:cNvSpPr>
            <a:spLocks noGrp="1"/>
          </p:cNvSpPr>
          <p:nvPr>
            <p:ph type="ctrTitle"/>
          </p:nvPr>
        </p:nvSpPr>
        <p:spPr>
          <a:xfrm>
            <a:off x="1066800" y="3581400"/>
            <a:ext cx="6934200" cy="1676400"/>
          </a:xfrm>
        </p:spPr>
        <p:txBody>
          <a:bodyPr/>
          <a:lstStyle/>
          <a:p>
            <a:r>
              <a:rPr lang="en-US" altLang="en-US" sz="3200" dirty="0"/>
              <a:t>LXI Networking Basics</a:t>
            </a:r>
          </a:p>
        </p:txBody>
      </p:sp>
      <p:sp>
        <p:nvSpPr>
          <p:cNvPr id="14338" name="Subtitle 22"/>
          <p:cNvSpPr>
            <a:spLocks noGrp="1"/>
          </p:cNvSpPr>
          <p:nvPr>
            <p:ph type="subTitle" idx="1"/>
          </p:nvPr>
        </p:nvSpPr>
        <p:spPr>
          <a:xfrm>
            <a:off x="990600" y="4724400"/>
            <a:ext cx="7772400" cy="1295400"/>
          </a:xfrm>
        </p:spPr>
        <p:txBody>
          <a:bodyPr/>
          <a:lstStyle/>
          <a:p>
            <a:r>
              <a:rPr lang="en-US" altLang="en-US" sz="2400" b="1" dirty="0"/>
              <a:t>LXI Consortium Presentation</a:t>
            </a:r>
          </a:p>
          <a:p>
            <a:r>
              <a:rPr lang="en-US" altLang="en-US" sz="2400" b="1" dirty="0"/>
              <a:t>Aug 5, 2017</a:t>
            </a:r>
          </a:p>
        </p:txBody>
      </p:sp>
      <p:sp>
        <p:nvSpPr>
          <p:cNvPr id="2" name="Rectangle 1"/>
          <p:cNvSpPr/>
          <p:nvPr/>
        </p:nvSpPr>
        <p:spPr>
          <a:xfrm>
            <a:off x="990600" y="2598003"/>
            <a:ext cx="4572000" cy="830997"/>
          </a:xfrm>
          <a:prstGeom prst="rect">
            <a:avLst/>
          </a:prstGeom>
        </p:spPr>
        <p:txBody>
          <a:bodyPr>
            <a:spAutoFit/>
          </a:bodyPr>
          <a:lstStyle/>
          <a:p>
            <a:pPr marL="0" indent="0">
              <a:buNone/>
            </a:pPr>
            <a:r>
              <a:rPr lang="en-US" altLang="en-US" b="1" kern="0" dirty="0"/>
              <a:t>L</a:t>
            </a:r>
            <a:r>
              <a:rPr lang="en-US" altLang="en-US" kern="0" dirty="0"/>
              <a:t>AN e</a:t>
            </a:r>
            <a:r>
              <a:rPr lang="en-US" altLang="en-US" b="1" kern="0" dirty="0"/>
              <a:t>X</a:t>
            </a:r>
            <a:r>
              <a:rPr lang="en-US" altLang="en-US" kern="0" dirty="0"/>
              <a:t>tentions for </a:t>
            </a:r>
            <a:r>
              <a:rPr lang="en-US" altLang="en-US" b="1" kern="0" dirty="0"/>
              <a:t>I</a:t>
            </a:r>
            <a:r>
              <a:rPr lang="en-US" altLang="en-US" kern="0" dirty="0"/>
              <a:t>nstrumentation</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533400"/>
            <a:ext cx="2800756" cy="3632158"/>
          </a:xfrm>
          <a:prstGeom prst="rect">
            <a:avLst/>
          </a:prstGeom>
          <a:noFill/>
          <a:ln w="15875">
            <a:solidFill>
              <a:schemeClr val="tx1"/>
            </a:solidFill>
            <a:miter lim="800000"/>
            <a:headEnd/>
            <a:tailEnd/>
          </a:ln>
          <a:effectLst>
            <a:innerShdw blurRad="63500" dist="50800" dir="2700000">
              <a:prstClr val="black">
                <a:alpha val="50000"/>
              </a:prstClr>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2974130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txBox="1">
            <a:spLocks noChangeArrowheads="1"/>
          </p:cNvSpPr>
          <p:nvPr/>
        </p:nvSpPr>
        <p:spPr bwMode="auto">
          <a:xfrm>
            <a:off x="938150" y="990600"/>
            <a:ext cx="78248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altLang="en-US" sz="2000" kern="0" dirty="0"/>
              <a:t>Understand basic LAN Connectivity</a:t>
            </a:r>
          </a:p>
          <a:p>
            <a:r>
              <a:rPr lang="en-US" altLang="en-US" sz="2000" kern="0" dirty="0"/>
              <a:t>Understand the basic LAN operation of LXI Devices</a:t>
            </a:r>
          </a:p>
          <a:p>
            <a:endParaRPr lang="en-US" altLang="en-US" sz="2000" kern="0" dirty="0"/>
          </a:p>
          <a:p>
            <a:pPr marL="0" indent="0">
              <a:buNone/>
            </a:pPr>
            <a:endParaRPr lang="en-US" altLang="en-US" sz="2000" kern="0" dirty="0"/>
          </a:p>
          <a:p>
            <a:pPr marL="0" indent="0">
              <a:buNone/>
            </a:pPr>
            <a:endParaRPr lang="en-US" altLang="en-US" sz="2000" kern="0" dirty="0"/>
          </a:p>
          <a:p>
            <a:pPr marL="0" indent="0">
              <a:buNone/>
            </a:pPr>
            <a:endParaRPr lang="en-US" altLang="en-US" sz="2000" kern="0" dirty="0"/>
          </a:p>
        </p:txBody>
      </p:sp>
      <p:sp>
        <p:nvSpPr>
          <p:cNvPr id="5" name="Title 1"/>
          <p:cNvSpPr>
            <a:spLocks noGrp="1"/>
          </p:cNvSpPr>
          <p:nvPr>
            <p:ph type="title"/>
          </p:nvPr>
        </p:nvSpPr>
        <p:spPr>
          <a:xfrm>
            <a:off x="533400" y="304800"/>
            <a:ext cx="8229600" cy="762000"/>
          </a:xfrm>
        </p:spPr>
        <p:txBody>
          <a:bodyPr/>
          <a:lstStyle/>
          <a:p>
            <a:r>
              <a:rPr lang="en-US" altLang="en-US" sz="2800" dirty="0"/>
              <a:t>Typical Test System LAN Configuration</a:t>
            </a:r>
            <a:endParaRPr lang="en-US" altLang="en-US" dirty="0"/>
          </a:p>
        </p:txBody>
      </p:sp>
      <p:sp>
        <p:nvSpPr>
          <p:cNvPr id="3" name="AutoShape 5" descr="Image result for keysight dmm lxi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7" descr="Image result for keysight dmm lxi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981200"/>
            <a:ext cx="512968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886200"/>
            <a:ext cx="1491395" cy="769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9829" y="4953000"/>
            <a:ext cx="2094766" cy="1119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207728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304800"/>
            <a:ext cx="8229600" cy="762000"/>
          </a:xfrm>
        </p:spPr>
        <p:txBody>
          <a:bodyPr/>
          <a:lstStyle/>
          <a:p>
            <a:r>
              <a:rPr lang="en-US" altLang="en-US" sz="2800" dirty="0"/>
              <a:t>LXI Device, Cables, Switches, Hubs, Routers…</a:t>
            </a:r>
            <a:endParaRPr lang="en-US" altLang="en-US" dirty="0"/>
          </a:p>
        </p:txBody>
      </p:sp>
      <p:pic>
        <p:nvPicPr>
          <p:cNvPr id="6" name="Picture 5"/>
          <p:cNvPicPr/>
          <p:nvPr/>
        </p:nvPicPr>
        <p:blipFill rotWithShape="1">
          <a:blip r:embed="rId3" cstate="print"/>
          <a:srcRect l="39443" t="3629" r="6155" b="3254"/>
          <a:stretch/>
        </p:blipFill>
        <p:spPr bwMode="auto">
          <a:xfrm>
            <a:off x="1050779" y="1219200"/>
            <a:ext cx="3826021" cy="3200400"/>
          </a:xfrm>
          <a:prstGeom prst="rect">
            <a:avLst/>
          </a:prstGeom>
          <a:noFill/>
          <a:ln w="9525">
            <a:noFill/>
            <a:miter lim="800000"/>
            <a:headEnd/>
            <a:tailEnd/>
          </a:ln>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4765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Image result for router images"/>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3400" y="4518498"/>
            <a:ext cx="3258166" cy="180610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28770" b="28770"/>
          <a:stretch/>
        </p:blipFill>
        <p:spPr bwMode="auto">
          <a:xfrm>
            <a:off x="5380823" y="1098133"/>
            <a:ext cx="3200400" cy="1358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2600" y="4724400"/>
            <a:ext cx="19812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461505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304800"/>
            <a:ext cx="8229600" cy="762000"/>
          </a:xfrm>
        </p:spPr>
        <p:txBody>
          <a:bodyPr/>
          <a:lstStyle/>
          <a:p>
            <a:r>
              <a:rPr lang="en-US" altLang="en-US" sz="2800" dirty="0"/>
              <a:t>OSI Networking Layers…</a:t>
            </a:r>
            <a:endParaRPr lang="en-US" altLang="en-US" dirty="0"/>
          </a:p>
        </p:txBody>
      </p:sp>
      <p:pic>
        <p:nvPicPr>
          <p:cNvPr id="7" name="Picture 6"/>
          <p:cNvPicPr/>
          <p:nvPr/>
        </p:nvPicPr>
        <p:blipFill>
          <a:blip r:embed="rId3" cstate="print"/>
          <a:srcRect/>
          <a:stretch>
            <a:fillRect/>
          </a:stretch>
        </p:blipFill>
        <p:spPr bwMode="auto">
          <a:xfrm>
            <a:off x="1219200" y="1219200"/>
            <a:ext cx="6705600" cy="4267200"/>
          </a:xfrm>
          <a:prstGeom prst="rect">
            <a:avLst/>
          </a:prstGeom>
          <a:noFill/>
          <a:ln w="9525">
            <a:noFill/>
            <a:miter lim="800000"/>
            <a:headEnd/>
            <a:tailEnd/>
          </a:ln>
        </p:spPr>
      </p:pic>
      <p:grpSp>
        <p:nvGrpSpPr>
          <p:cNvPr id="9" name="Group 8"/>
          <p:cNvGrpSpPr/>
          <p:nvPr/>
        </p:nvGrpSpPr>
        <p:grpSpPr>
          <a:xfrm>
            <a:off x="5638800" y="386144"/>
            <a:ext cx="3048000" cy="2758905"/>
            <a:chOff x="838200" y="1371600"/>
            <a:chExt cx="4648200" cy="4130505"/>
          </a:xfrm>
        </p:grpSpPr>
        <p:pic>
          <p:nvPicPr>
            <p:cNvPr id="10" name="Picture 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848"/>
            <a:stretch/>
          </p:blipFill>
          <p:spPr bwMode="auto">
            <a:xfrm>
              <a:off x="838200" y="1371600"/>
              <a:ext cx="4553197" cy="4130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5">
              <a:clrChange>
                <a:clrFrom>
                  <a:srgbClr val="FFFFFF"/>
                </a:clrFrom>
                <a:clrTo>
                  <a:srgbClr val="FFFFFF">
                    <a:alpha val="0"/>
                  </a:srgbClr>
                </a:clrTo>
              </a:clrChange>
            </a:blip>
            <a:stretch>
              <a:fillRect/>
            </a:stretch>
          </p:blipFill>
          <p:spPr>
            <a:xfrm>
              <a:off x="4171950" y="1591235"/>
              <a:ext cx="1314450" cy="711349"/>
            </a:xfrm>
            <a:prstGeom prst="rect">
              <a:avLst/>
            </a:prstGeom>
          </p:spPr>
        </p:pic>
      </p:grpSp>
    </p:spTree>
    <p:extLst>
      <p:ext uri="{BB962C8B-B14F-4D97-AF65-F5344CB8AC3E}">
        <p14:creationId xmlns:p14="http://schemas.microsoft.com/office/powerpoint/2010/main" val="327475614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304800"/>
            <a:ext cx="8229600" cy="762000"/>
          </a:xfrm>
        </p:spPr>
        <p:txBody>
          <a:bodyPr/>
          <a:lstStyle/>
          <a:p>
            <a:r>
              <a:rPr lang="en-US" altLang="en-US" sz="2800" dirty="0"/>
              <a:t>LAN Switch vs. Hub…</a:t>
            </a:r>
            <a:endParaRPr lang="en-US" altLang="en-US" dirty="0"/>
          </a:p>
        </p:txBody>
      </p:sp>
      <p:pic>
        <p:nvPicPr>
          <p:cNvPr id="4" name="Picture 3"/>
          <p:cNvPicPr/>
          <p:nvPr/>
        </p:nvPicPr>
        <p:blipFill>
          <a:blip r:embed="rId3" cstate="print"/>
          <a:srcRect/>
          <a:stretch>
            <a:fillRect/>
          </a:stretch>
        </p:blipFill>
        <p:spPr bwMode="auto">
          <a:xfrm>
            <a:off x="2196080" y="1383268"/>
            <a:ext cx="4869180" cy="3105785"/>
          </a:xfrm>
          <a:prstGeom prst="rect">
            <a:avLst/>
          </a:prstGeom>
          <a:noFill/>
          <a:ln w="9525">
            <a:noFill/>
            <a:miter lim="800000"/>
            <a:headEnd/>
            <a:tailEnd/>
          </a:ln>
        </p:spPr>
      </p:pic>
      <p:sp>
        <p:nvSpPr>
          <p:cNvPr id="2" name="Rectangle 1"/>
          <p:cNvSpPr/>
          <p:nvPr/>
        </p:nvSpPr>
        <p:spPr>
          <a:xfrm>
            <a:off x="5109763" y="4572000"/>
            <a:ext cx="2129237" cy="830997"/>
          </a:xfrm>
          <a:prstGeom prst="rect">
            <a:avLst/>
          </a:prstGeom>
        </p:spPr>
        <p:txBody>
          <a:bodyPr wrap="none">
            <a:spAutoFit/>
          </a:bodyPr>
          <a:lstStyle/>
          <a:p>
            <a:pPr algn="ctr"/>
            <a:r>
              <a:rPr lang="en-US" dirty="0">
                <a:latin typeface="Calibri" pitchFamily="34" charset="0"/>
              </a:rPr>
              <a:t>MAC Addresses</a:t>
            </a:r>
          </a:p>
          <a:p>
            <a:pPr algn="ctr"/>
            <a:r>
              <a:rPr lang="en-US" dirty="0">
                <a:latin typeface="Calibri" pitchFamily="34" charset="0"/>
              </a:rPr>
              <a:t>Layer 2</a:t>
            </a:r>
            <a:endParaRPr lang="en-US" dirty="0"/>
          </a:p>
        </p:txBody>
      </p:sp>
      <p:sp>
        <p:nvSpPr>
          <p:cNvPr id="7" name="Rectangle 6"/>
          <p:cNvSpPr/>
          <p:nvPr/>
        </p:nvSpPr>
        <p:spPr>
          <a:xfrm>
            <a:off x="2016501" y="4572000"/>
            <a:ext cx="2240357" cy="830997"/>
          </a:xfrm>
          <a:prstGeom prst="rect">
            <a:avLst/>
          </a:prstGeom>
        </p:spPr>
        <p:txBody>
          <a:bodyPr wrap="none">
            <a:spAutoFit/>
          </a:bodyPr>
          <a:lstStyle/>
          <a:p>
            <a:pPr algn="ctr"/>
            <a:r>
              <a:rPr lang="en-US" dirty="0">
                <a:latin typeface="Calibri" pitchFamily="34" charset="0"/>
              </a:rPr>
              <a:t>Electrical Signals</a:t>
            </a:r>
          </a:p>
          <a:p>
            <a:pPr algn="ctr"/>
            <a:r>
              <a:rPr lang="en-US" dirty="0">
                <a:latin typeface="Calibri" pitchFamily="34" charset="0"/>
              </a:rPr>
              <a:t>Layer 1</a:t>
            </a:r>
            <a:endParaRPr lang="en-US" dirty="0"/>
          </a:p>
        </p:txBody>
      </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2080" y="1981200"/>
            <a:ext cx="1524000" cy="41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5543674"/>
            <a:ext cx="3123704" cy="780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475614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304800"/>
            <a:ext cx="8229600" cy="762000"/>
          </a:xfrm>
        </p:spPr>
        <p:txBody>
          <a:bodyPr/>
          <a:lstStyle/>
          <a:p>
            <a:r>
              <a:rPr lang="en-US" altLang="en-US" sz="2800" dirty="0"/>
              <a:t>Connect – pretty much just like a PC</a:t>
            </a:r>
            <a:endParaRPr lang="en-US" altLang="en-US" dirty="0"/>
          </a:p>
        </p:txBody>
      </p:sp>
      <p:sp>
        <p:nvSpPr>
          <p:cNvPr id="40" name="TextBox 39"/>
          <p:cNvSpPr txBox="1"/>
          <p:nvPr/>
        </p:nvSpPr>
        <p:spPr>
          <a:xfrm>
            <a:off x="5486399" y="1219200"/>
            <a:ext cx="3505201" cy="1631216"/>
          </a:xfrm>
          <a:prstGeom prst="rect">
            <a:avLst/>
          </a:prstGeom>
          <a:noFill/>
        </p:spPr>
        <p:txBody>
          <a:bodyPr wrap="square" rtlCol="0">
            <a:spAutoFit/>
          </a:bodyPr>
          <a:lstStyle/>
          <a:p>
            <a:r>
              <a:rPr lang="en-US" sz="2000" b="1" dirty="0"/>
              <a:t>What happens?</a:t>
            </a:r>
          </a:p>
          <a:p>
            <a:pPr marL="342900" indent="-342900">
              <a:buFont typeface="Arial" panose="020B0604020202020204" pitchFamily="34" charset="0"/>
              <a:buChar char="•"/>
            </a:pPr>
            <a:r>
              <a:rPr lang="en-US" sz="2000" dirty="0"/>
              <a:t>Computer and LXI Device ask DHCP Server for an IP address</a:t>
            </a:r>
          </a:p>
          <a:p>
            <a:endParaRPr lang="en-US" sz="2000" dirty="0"/>
          </a:p>
        </p:txBody>
      </p:sp>
      <p:grpSp>
        <p:nvGrpSpPr>
          <p:cNvPr id="4" name="Group 3"/>
          <p:cNvGrpSpPr/>
          <p:nvPr/>
        </p:nvGrpSpPr>
        <p:grpSpPr>
          <a:xfrm>
            <a:off x="838200" y="1371600"/>
            <a:ext cx="4648200" cy="4130505"/>
            <a:chOff x="838200" y="1371600"/>
            <a:chExt cx="4648200" cy="4130505"/>
          </a:xfrm>
        </p:grpSpPr>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8848"/>
            <a:stretch/>
          </p:blipFill>
          <p:spPr bwMode="auto">
            <a:xfrm>
              <a:off x="838200" y="1371600"/>
              <a:ext cx="4553197" cy="4130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clrChange>
                <a:clrFrom>
                  <a:srgbClr val="FFFFFF"/>
                </a:clrFrom>
                <a:clrTo>
                  <a:srgbClr val="FFFFFF">
                    <a:alpha val="0"/>
                  </a:srgbClr>
                </a:clrTo>
              </a:clrChange>
            </a:blip>
            <a:stretch>
              <a:fillRect/>
            </a:stretch>
          </p:blipFill>
          <p:spPr>
            <a:xfrm>
              <a:off x="4171950" y="1591235"/>
              <a:ext cx="1314450" cy="711349"/>
            </a:xfrm>
            <a:prstGeom prst="rect">
              <a:avLst/>
            </a:prstGeom>
          </p:spPr>
        </p:pic>
      </p:grpSp>
    </p:spTree>
    <p:extLst>
      <p:ext uri="{BB962C8B-B14F-4D97-AF65-F5344CB8AC3E}">
        <p14:creationId xmlns:p14="http://schemas.microsoft.com/office/powerpoint/2010/main" val="55641418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304800"/>
            <a:ext cx="8229600" cy="762000"/>
          </a:xfrm>
        </p:spPr>
        <p:txBody>
          <a:bodyPr/>
          <a:lstStyle/>
          <a:p>
            <a:r>
              <a:rPr lang="en-US" altLang="en-US" sz="2800" dirty="0"/>
              <a:t>More on Switch LAN Connections…</a:t>
            </a:r>
            <a:endParaRPr lang="en-US" altLang="en-US" dirty="0"/>
          </a:p>
        </p:txBody>
      </p:sp>
      <p:sp>
        <p:nvSpPr>
          <p:cNvPr id="40" name="TextBox 39"/>
          <p:cNvSpPr txBox="1"/>
          <p:nvPr/>
        </p:nvSpPr>
        <p:spPr>
          <a:xfrm>
            <a:off x="5486399" y="1219200"/>
            <a:ext cx="3505201" cy="2554545"/>
          </a:xfrm>
          <a:prstGeom prst="rect">
            <a:avLst/>
          </a:prstGeom>
          <a:noFill/>
        </p:spPr>
        <p:txBody>
          <a:bodyPr wrap="square" rtlCol="0">
            <a:spAutoFit/>
          </a:bodyPr>
          <a:lstStyle/>
          <a:p>
            <a:r>
              <a:rPr lang="en-US" sz="2000" b="1" dirty="0"/>
              <a:t>What happens?</a:t>
            </a:r>
          </a:p>
          <a:p>
            <a:pPr marL="342900" indent="-342900">
              <a:buFont typeface="Arial" panose="020B0604020202020204" pitchFamily="34" charset="0"/>
              <a:buChar char="•"/>
            </a:pPr>
            <a:r>
              <a:rPr lang="en-US" sz="2000" dirty="0"/>
              <a:t>Computer and LXI Device ask DHCP Server for an IP address – none found</a:t>
            </a:r>
          </a:p>
          <a:p>
            <a:pPr marL="342900" indent="-342900">
              <a:buFont typeface="Arial" panose="020B0604020202020204" pitchFamily="34" charset="0"/>
              <a:buChar char="•"/>
            </a:pPr>
            <a:r>
              <a:rPr lang="en-US" sz="2000" dirty="0"/>
              <a:t>They both drop into </a:t>
            </a:r>
            <a:r>
              <a:rPr lang="en-US" sz="2000" dirty="0" err="1"/>
              <a:t>AutoIP</a:t>
            </a:r>
            <a:r>
              <a:rPr lang="en-US" sz="2000" dirty="0"/>
              <a:t> configuration</a:t>
            </a:r>
          </a:p>
          <a:p>
            <a:pPr marL="342900" indent="-342900">
              <a:buFont typeface="Arial" panose="020B0604020202020204" pitchFamily="34" charset="0"/>
              <a:buChar char="•"/>
            </a:pPr>
            <a:r>
              <a:rPr lang="en-US" sz="2000" dirty="0"/>
              <a:t>169.254.x.x addresses</a:t>
            </a:r>
          </a:p>
          <a:p>
            <a:endParaRPr lang="en-US" sz="2000" dirty="0"/>
          </a:p>
        </p:txBody>
      </p:sp>
      <p:grpSp>
        <p:nvGrpSpPr>
          <p:cNvPr id="4" name="Group 3"/>
          <p:cNvGrpSpPr/>
          <p:nvPr/>
        </p:nvGrpSpPr>
        <p:grpSpPr>
          <a:xfrm>
            <a:off x="838200" y="1371600"/>
            <a:ext cx="4648200" cy="4130505"/>
            <a:chOff x="838200" y="1371600"/>
            <a:chExt cx="4648200" cy="4130505"/>
          </a:xfrm>
        </p:grpSpPr>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8848"/>
            <a:stretch/>
          </p:blipFill>
          <p:spPr bwMode="auto">
            <a:xfrm>
              <a:off x="838200" y="1371600"/>
              <a:ext cx="4553197" cy="4130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clrChange>
                <a:clrFrom>
                  <a:srgbClr val="FFFFFF"/>
                </a:clrFrom>
                <a:clrTo>
                  <a:srgbClr val="FFFFFF">
                    <a:alpha val="0"/>
                  </a:srgbClr>
                </a:clrTo>
              </a:clrChange>
            </a:blip>
            <a:stretch>
              <a:fillRect/>
            </a:stretch>
          </p:blipFill>
          <p:spPr>
            <a:xfrm>
              <a:off x="4171950" y="1591235"/>
              <a:ext cx="1314450" cy="711349"/>
            </a:xfrm>
            <a:prstGeom prst="rect">
              <a:avLst/>
            </a:prstGeom>
          </p:spPr>
        </p:pic>
      </p:grpSp>
      <p:sp>
        <p:nvSpPr>
          <p:cNvPr id="6" name="Multiply 5"/>
          <p:cNvSpPr/>
          <p:nvPr/>
        </p:nvSpPr>
        <p:spPr bwMode="auto">
          <a:xfrm>
            <a:off x="3114798" y="2590800"/>
            <a:ext cx="466602" cy="457200"/>
          </a:xfrm>
          <a:prstGeom prst="mathMultiply">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143428302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304800"/>
            <a:ext cx="8229600" cy="762000"/>
          </a:xfrm>
        </p:spPr>
        <p:txBody>
          <a:bodyPr/>
          <a:lstStyle/>
          <a:p>
            <a:r>
              <a:rPr lang="en-US" altLang="en-US" sz="2800" dirty="0"/>
              <a:t>Using a Router with built-in Switch…</a:t>
            </a:r>
            <a:endParaRPr lang="en-US" altLang="en-US" dirty="0"/>
          </a:p>
        </p:txBody>
      </p:sp>
      <p:pic>
        <p:nvPicPr>
          <p:cNvPr id="4" name="Picture 3"/>
          <p:cNvPicPr/>
          <p:nvPr/>
        </p:nvPicPr>
        <p:blipFill>
          <a:blip r:embed="rId3" cstate="print"/>
          <a:srcRect/>
          <a:stretch>
            <a:fillRect/>
          </a:stretch>
        </p:blipFill>
        <p:spPr bwMode="auto">
          <a:xfrm>
            <a:off x="2238983" y="1371600"/>
            <a:ext cx="4953000" cy="3810000"/>
          </a:xfrm>
          <a:prstGeom prst="rect">
            <a:avLst/>
          </a:prstGeom>
          <a:noFill/>
          <a:ln w="9525">
            <a:noFill/>
            <a:miter lim="800000"/>
            <a:headEnd/>
            <a:tailEnd/>
          </a:ln>
        </p:spPr>
      </p:pic>
      <p:sp>
        <p:nvSpPr>
          <p:cNvPr id="2" name="Rectangle 1"/>
          <p:cNvSpPr/>
          <p:nvPr/>
        </p:nvSpPr>
        <p:spPr>
          <a:xfrm>
            <a:off x="6705600" y="3581400"/>
            <a:ext cx="1728358" cy="461665"/>
          </a:xfrm>
          <a:prstGeom prst="rect">
            <a:avLst/>
          </a:prstGeom>
        </p:spPr>
        <p:txBody>
          <a:bodyPr wrap="none">
            <a:spAutoFit/>
          </a:bodyPr>
          <a:lstStyle/>
          <a:p>
            <a:r>
              <a:rPr lang="en-US" b="1">
                <a:latin typeface="Calibri" pitchFamily="34" charset="0"/>
              </a:rPr>
              <a:t>192.168.1.x</a:t>
            </a:r>
            <a:r>
              <a:rPr lang="en-US">
                <a:latin typeface="Calibri" pitchFamily="34" charset="0"/>
              </a:rPr>
              <a:t> </a:t>
            </a:r>
            <a:endParaRPr lang="en-US" dirty="0"/>
          </a:p>
        </p:txBody>
      </p:sp>
      <p:sp>
        <p:nvSpPr>
          <p:cNvPr id="3" name="Rectangle 2"/>
          <p:cNvSpPr/>
          <p:nvPr/>
        </p:nvSpPr>
        <p:spPr>
          <a:xfrm>
            <a:off x="5715000" y="1371600"/>
            <a:ext cx="1713931" cy="461665"/>
          </a:xfrm>
          <a:prstGeom prst="rect">
            <a:avLst/>
          </a:prstGeom>
        </p:spPr>
        <p:txBody>
          <a:bodyPr wrap="none">
            <a:spAutoFit/>
          </a:bodyPr>
          <a:lstStyle/>
          <a:p>
            <a:r>
              <a:rPr lang="en-US" b="1" dirty="0">
                <a:latin typeface="Calibri" pitchFamily="34" charset="0"/>
              </a:rPr>
              <a:t>156.140.x.x</a:t>
            </a:r>
            <a:r>
              <a:rPr lang="en-US" dirty="0">
                <a:latin typeface="Calibri" pitchFamily="34" charset="0"/>
              </a:rPr>
              <a:t> </a:t>
            </a:r>
            <a:endParaRPr lang="en-US" dirty="0"/>
          </a:p>
        </p:txBody>
      </p:sp>
    </p:spTree>
    <p:extLst>
      <p:ext uri="{BB962C8B-B14F-4D97-AF65-F5344CB8AC3E}">
        <p14:creationId xmlns:p14="http://schemas.microsoft.com/office/powerpoint/2010/main" val="1079664549"/>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056&quot;&gt;&lt;/object&gt;&lt;object type=&quot;2&quot; unique_id=&quot;10057&quot;&gt;&lt;object type=&quot;3&quot; unique_id=&quot;10058&quot;&gt;&lt;property id=&quot;20148&quot; value=&quot;5&quot;/&gt;&lt;property id=&quot;20300&quot; value=&quot;Slide 1 - &amp;quot;State of the LXI Consortium&amp;quot;&quot;/&gt;&lt;property id=&quot;20307&quot; value=&quot;256&quot;/&gt;&lt;/object&gt;&lt;object type=&quot;3&quot; unique_id=&quot;10059&quot;&gt;&lt;property id=&quot;20148&quot; value=&quot;5&quot;/&gt;&lt;property id=&quot;20300&quot; value=&quot;Slide 2 - &amp;quot;Topics&amp;quot;&quot;/&gt;&lt;property id=&quot;20307&quot; value=&quot;257&quot;/&gt;&lt;/object&gt;&lt;object type=&quot;3&quot; unique_id=&quot;10132&quot;&gt;&lt;property id=&quot;20148&quot; value=&quot;5&quot;/&gt;&lt;property id=&quot;20300&quot; value=&quot;Slide 3 - &amp;quot;New Products&amp;quot;&quot;/&gt;&lt;property id=&quot;20307&quot; value=&quot;258&quot;/&gt;&lt;/object&gt;&lt;object type=&quot;3&quot; unique_id=&quot;10133&quot;&gt;&lt;property id=&quot;20148&quot; value=&quot;5&quot;/&gt;&lt;property id=&quot;20300&quot; value=&quot;Slide 5 - &amp;quot;New Members, Universities&amp;quot;&quot;/&gt;&lt;property id=&quot;20307&quot; value=&quot;259&quot;/&gt;&lt;/object&gt;&lt;object type=&quot;3&quot; unique_id=&quot;10134&quot;&gt;&lt;property id=&quot;20148&quot; value=&quot;5&quot;/&gt;&lt;property id=&quot;20300&quot; value=&quot;Slide 6 - &amp;quot;New Test House&amp;quot;&quot;/&gt;&lt;property id=&quot;20307&quot; value=&quot;260&quot;/&gt;&lt;/object&gt;&lt;object type=&quot;3&quot; unique_id=&quot;10135&quot;&gt;&lt;property id=&quot;20148&quot; value=&quot;5&quot;/&gt;&lt;property id=&quot;20300&quot; value=&quot;Slide 7 - &amp;quot;Transition to LXI Rev 1.3&amp;quot;&quot;/&gt;&lt;property id=&quot;20307&quot; value=&quot;261&quot;/&gt;&lt;/object&gt;&lt;object type=&quot;3&quot; unique_id=&quot;10136&quot;&gt;&lt;property id=&quot;20148&quot; value=&quot;5&quot;/&gt;&lt;property id=&quot;20300&quot; value=&quot;Slide 8 - &amp;quot;Key Activities&amp;quot;&quot;/&gt;&lt;property id=&quot;20307&quot; value=&quot;262&quot;/&gt;&lt;/object&gt;&lt;object type=&quot;3&quot; unique_id=&quot;10137&quot;&gt;&lt;property id=&quot;20148&quot; value=&quot;5&quot;/&gt;&lt;property id=&quot;20300&quot; value=&quot;Slide 4&quot;/&gt;&lt;property id=&quot;20307&quot; value=&quot;264&quot;/&gt;&lt;/object&gt;&lt;object type=&quot;3&quot; unique_id=&quot;10148&quot;&gt;&lt;property id=&quot;20148&quot; value=&quot;5&quot;/&gt;&lt;property id=&quot;20300&quot; value=&quot;Slide 9 - &amp;quot;Up Next . . .&amp;quot;&quot;/&gt;&lt;property id=&quot;20307&quot; value=&quot;265&quot;/&gt;&lt;/object&gt;&lt;object type=&quot;3&quot; unique_id=&quot;10952&quot;&gt;&lt;property id=&quot;20148&quot; value=&quot;5&quot;/&gt;&lt;property id=&quot;20300&quot; value=&quot;Slide 10 - &amp;quot;Why Ethernet? Why LXI?&amp;quot;&quot;/&gt;&lt;property id=&quot;20307&quot; value=&quot;266&quot;/&gt;&lt;/object&gt;&lt;object type=&quot;3&quot; unique_id=&quot;10953&quot;&gt;&lt;property id=&quot;20148&quot; value=&quot;5&quot;/&gt;&lt;property id=&quot;20300&quot; value=&quot;Slide 11 - &amp;quot;Why LXI in Advanced Test Systems?&amp;quot;&quot;/&gt;&lt;property id=&quot;20307&quot; value=&quot;267&quot;/&gt;&lt;/object&gt;&lt;object type=&quot;3&quot; unique_id=&quot;10954&quot;&gt;&lt;property id=&quot;20148&quot; value=&quot;5&quot;/&gt;&lt;property id=&quot;20300&quot; value=&quot;Slide 12 - &amp;quot;Why Ethernet for ATE Systems?&amp;quot;&quot;/&gt;&lt;property id=&quot;20307&quot; value=&quot;268&quot;/&gt;&lt;/object&gt;&lt;object type=&quot;3&quot; unique_id=&quot;10955&quot;&gt;&lt;property id=&quot;20148&quot; value=&quot;5&quot;/&gt;&lt;property id=&quot;20300&quot; value=&quot;Slide 13 - &amp;quot;Why Ethernet for ATE Systems?&amp;#x0D;&amp;#x0A;Stability&amp;quot;&quot;/&gt;&lt;property id=&quot;20307&quot; value=&quot;269&quot;/&gt;&lt;/object&gt;&lt;object type=&quot;3&quot; unique_id=&quot;10956&quot;&gt;&lt;property id=&quot;20148&quot; value=&quot;5&quot;/&gt;&lt;property id=&quot;20300&quot; value=&quot;Slide 14 - &amp;quot;Why Ethernet for ATE Systems?&amp;#x0D;&amp;#x0A;Flexibility&amp;quot;&quot;/&gt;&lt;property id=&quot;20307&quot; value=&quot;270&quot;/&gt;&lt;/object&gt;&lt;object type=&quot;3&quot; unique_id=&quot;10957&quot;&gt;&lt;property id=&quot;20148&quot; value=&quot;5&quot;/&gt;&lt;property id=&quot;20300&quot; value=&quot;Slide 15 - &amp;quot;Why Ethernet for ATE Systems?&amp;#x0D;&amp;#x0A;Leverage the Telecom Wave&amp;quot;&quot;/&gt;&lt;property id=&quot;20307&quot; value=&quot;271&quot;/&gt;&lt;/object&gt;&lt;object type=&quot;3&quot; unique_id=&quot;10958&quot;&gt;&lt;property id=&quot;20148&quot; value=&quot;5&quot;/&gt;&lt;property id=&quot;20300&quot; value=&quot;Slide 16 - &amp;quot;Why Ethernet for ATE Systems?&amp;#x0D;&amp;#x0A;Reduce Interconnect Costs&amp;quot;&quot;/&gt;&lt;property id=&quot;20307&quot; value=&quot;272&quot;/&gt;&lt;/object&gt;&lt;object type=&quot;3&quot; unique_id=&quot;10959&quot;&gt;&lt;property id=&quot;20148&quot; value=&quot;5&quot;/&gt;&lt;property id=&quot;20300&quot; value=&quot;Slide 17 - &amp;quot;You Need More Than Just Ethernet&amp;quot;&quot;/&gt;&lt;property id=&quot;20307&quot; value=&quot;273&quot;/&gt;&lt;/object&gt;&lt;object type=&quot;3&quot; unique_id=&quot;10960&quot;&gt;&lt;property id=&quot;20148&quot; value=&quot;5&quot;/&gt;&lt;property id=&quot;20300&quot; value=&quot;Slide 18 - &amp;quot;Hundreds of LAN Options…&amp;quot;&quot;/&gt;&lt;property id=&quot;20307&quot; value=&quot;274&quot;/&gt;&lt;/object&gt;&lt;object type=&quot;3&quot; unique_id=&quot;10961&quot;&gt;&lt;property id=&quot;20148&quot; value=&quot;5&quot;/&gt;&lt;property id=&quot;20300&quot; value=&quot;Slide 19 - &amp;quot;LXI extends Ethernet to T&amp;amp;M&amp;quot;&quot;/&gt;&lt;property id=&quot;20307&quot; value=&quot;275&quot;/&gt;&lt;/object&gt;&lt;object type=&quot;3&quot; unique_id=&quot;10962&quot;&gt;&lt;property id=&quot;20148&quot; value=&quot;5&quot;/&gt;&lt;property id=&quot;20300&quot; value=&quot;Slide 20 - &amp;quot;LXI Complements Existing T&amp;amp;M Systems&amp;quot;&quot;/&gt;&lt;property id=&quot;20307&quot; value=&quot;276&quot;/&gt;&lt;/object&gt;&lt;object type=&quot;3&quot; unique_id=&quot;10963&quot;&gt;&lt;property id=&quot;20148&quot; value=&quot;5&quot;/&gt;&lt;property id=&quot;20300&quot; value=&quot;Slide 21 - &amp;quot;LXI Goes Beyond Basic Connectivity&amp;quot;&quot;/&gt;&lt;property id=&quot;20307&quot; value=&quot;277&quot;/&gt;&lt;/object&gt;&lt;object type=&quot;3&quot; unique_id=&quot;10964&quot;&gt;&lt;property id=&quot;20148&quot; value=&quot;5&quot;/&gt;&lt;property id=&quot;20300&quot; value=&quot;Slide 22 - &amp;quot;Things We’ve Learned&amp;quot;&quot;/&gt;&lt;property id=&quot;20307&quot; value=&quot;278&quot;/&gt;&lt;/object&gt;&lt;object type=&quot;3&quot; unique_id=&quot;10965&quot;&gt;&lt;property id=&quot;20148&quot; value=&quot;5&quot;/&gt;&lt;property id=&quot;20300&quot; value=&quot;Slide 23 - &amp;quot;LXI Is Part of an Advanced Test System&amp;quot;&quot;/&gt;&lt;property id=&quot;20307&quot; value=&quot;279&quot;/&gt;&lt;/object&gt;&lt;object type=&quot;3&quot; unique_id=&quot;10966&quot;&gt;&lt;property id=&quot;20148&quot; value=&quot;5&quot;/&gt;&lt;property id=&quot;20300&quot; value=&quot;Slide 24 - &amp;quot;Up Next. . .&amp;quot;&quot;/&gt;&lt;property id=&quot;20307&quot; value=&quot;280&quot;/&gt;&lt;/object&gt;&lt;object type=&quot;3&quot; unique_id=&quot;10967&quot;&gt;&lt;property id=&quot;20148&quot; value=&quot;5&quot;/&gt;&lt;property id=&quot;20300&quot; value=&quot;Slide 25 - &amp;quot;Introducing LXI to Your IT Department&amp;#x0D;&amp;#x0A;&amp;#x0D;&amp;#x0A;Bob Stasonis – Pickering Interfaces&amp;#x0D;&amp;#x0A;LXI Board of Directors&amp;#x0D;&amp;#x0A;Bob.Stasonis@pic&quot;/&gt;&lt;property id=&quot;20307&quot; value=&quot;281&quot;/&gt;&lt;/object&gt;&lt;object type=&quot;3&quot; unique_id=&quot;10968&quot;&gt;&lt;property id=&quot;20148&quot; value=&quot;5&quot;/&gt;&lt;property id=&quot;20300&quot; value=&quot;Slide 26 - &amp;quot;Topics&amp;quot;&quot;/&gt;&lt;property id=&quot;20307&quot; value=&quot;282&quot;/&gt;&lt;/object&gt;&lt;object type=&quot;3&quot; unique_id=&quot;10969&quot;&gt;&lt;property id=&quot;20148&quot; value=&quot;5&quot;/&gt;&lt;property id=&quot;20300&quot; value=&quot;Slide 27 - &amp;quot;The World of IT&amp;quot;&quot;/&gt;&lt;property id=&quot;20307&quot; value=&quot;283&quot;/&gt;&lt;/object&gt;&lt;object type=&quot;3&quot; unique_id=&quot;10970&quot;&gt;&lt;property id=&quot;20148&quot; value=&quot;5&quot;/&gt;&lt;property id=&quot;20300&quot; value=&quot;Slide 28 - &amp;quot;That Was Then…&amp;quot;&quot;/&gt;&lt;property id=&quot;20307&quot; value=&quot;284&quot;/&gt;&lt;/object&gt;&lt;object type=&quot;3&quot; unique_id=&quot;10971&quot;&gt;&lt;property id=&quot;20148&quot; value=&quot;5&quot;/&gt;&lt;property id=&quot;20300&quot; value=&quot;Slide 29 - &amp;quot;This is Now…&amp;quot;&quot;/&gt;&lt;property id=&quot;20307&quot; value=&quot;285&quot;/&gt;&lt;/object&gt;&lt;object type=&quot;3&quot; unique_id=&quot;10972&quot;&gt;&lt;property id=&quot;20148&quot; value=&quot;5&quot;/&gt;&lt;property id=&quot;20300&quot; value=&quot;Slide 30 - &amp;quot;LXI and Networking&amp;quot;&quot;/&gt;&lt;property id=&quot;20307&quot; value=&quot;286&quot;/&gt;&lt;/object&gt;&lt;object type=&quot;3&quot; unique_id=&quot;10973&quot;&gt;&lt;property id=&quot;20148&quot; value=&quot;5&quot;/&gt;&lt;property id=&quot;20300&quot; value=&quot;Slide 31 - &amp;quot;Example of Things Gone Wrong&amp;quot;&quot;/&gt;&lt;property id=&quot;20307&quot; value=&quot;287&quot;/&gt;&lt;/object&gt;&lt;object type=&quot;3&quot; unique_id=&quot;10974&quot;&gt;&lt;property id=&quot;20148&quot; value=&quot;5&quot;/&gt;&lt;property id=&quot;20300&quot; value=&quot;Slide 32 - &amp;quot;&amp;amp;#x09;&amp;quot;&quot;/&gt;&lt;property id=&quot;20307&quot; value=&quot;288&quot;/&gt;&lt;/object&gt;&lt;object type=&quot;3&quot; unique_id=&quot;10975&quot;&gt;&lt;property id=&quot;20148&quot; value=&quot;5&quot;/&gt;&lt;property id=&quot;20300&quot; value=&quot;Slide 33 - &amp;quot;&amp;amp;#x09;&amp;quot;&quot;/&gt;&lt;property id=&quot;20307&quot; value=&quot;289&quot;/&gt;&lt;/object&gt;&lt;object type=&quot;3&quot; unique_id=&quot;10976&quot;&gt;&lt;property id=&quot;20148&quot; value=&quot;5&quot;/&gt;&lt;property id=&quot;20300&quot; value=&quot;Slide 34 - &amp;quot;&amp;amp;#x09;&amp;quot;&quot;/&gt;&lt;property id=&quot;20307&quot; value=&quot;290&quot;/&gt;&lt;/object&gt;&lt;object type=&quot;3&quot; unique_id=&quot;10977&quot;&gt;&lt;property id=&quot;20148&quot; value=&quot;5&quot;/&gt;&lt;property id=&quot;20300&quot; value=&quot;Slide 35 - &amp;quot;&amp;amp;#x09;&amp;quot;&quot;/&gt;&lt;property id=&quot;20307&quot; value=&quot;291&quot;/&gt;&lt;/object&gt;&lt;object type=&quot;3&quot; unique_id=&quot;10978&quot;&gt;&lt;property id=&quot;20148&quot; value=&quot;5&quot;/&gt;&lt;property id=&quot;20300&quot; value=&quot;Slide 36 - &amp;quot;Early Involvement with IT&amp;quot;&quot;/&gt;&lt;property id=&quot;20307&quot; value=&quot;292&quot;/&gt;&lt;/object&gt;&lt;object type=&quot;3&quot; unique_id=&quot;10979&quot;&gt;&lt;property id=&quot;20148&quot; value=&quot;5&quot;/&gt;&lt;property id=&quot;20300&quot; value=&quot;Slide 37 - &amp;quot;Early Involvement with IT&amp;quot;&quot;/&gt;&lt;property id=&quot;20307&quot; value=&quot;293&quot;/&gt;&lt;/object&gt;&lt;object type=&quot;3&quot; unique_id=&quot;10980&quot;&gt;&lt;property id=&quot;20148&quot; value=&quot;5&quot;/&gt;&lt;property id=&quot;20300&quot; value=&quot;Slide 38 - &amp;quot;Network Security&amp;quot;&quot;/&gt;&lt;property id=&quot;20307&quot; value=&quot;294&quot;/&gt;&lt;/object&gt;&lt;object type=&quot;3&quot; unique_id=&quot;10981&quot;&gt;&lt;property id=&quot;20148&quot; value=&quot;5&quot;/&gt;&lt;property id=&quot;20300&quot; value=&quot;Slide 39 - &amp;quot;Conclusions&amp;quot;&quot;/&gt;&lt;property id=&quot;20307&quot; value=&quot;295&quot;/&gt;&lt;/object&gt;&lt;object type=&quot;3&quot; unique_id=&quot;10982&quot;&gt;&lt;property id=&quot;20148&quot; value=&quot;5&quot;/&gt;&lt;property id=&quot;20300&quot; value=&quot;Slide 40 - &amp;quot;Next Up . . .&amp;quot;&quot;/&gt;&lt;property id=&quot;20307&quot; value=&quot;296&quot;/&gt;&lt;/object&gt;&lt;object type=&quot;3&quot; unique_id=&quot;10983&quot;&gt;&lt;property id=&quot;20148&quot; value=&quot;5&quot;/&gt;&lt;property id=&quot;20300&quot; value=&quot;Slide 41 - &amp;quot;LXI Instrument Connections&amp;#x0D;&amp;#x0A;&amp;quot;&quot;/&gt;&lt;property id=&quot;20307&quot; value=&quot;297&quot;/&gt;&lt;/object&gt;&lt;object type=&quot;3&quot; unique_id=&quot;10984&quot;&gt;&lt;property id=&quot;20148&quot; value=&quot;5&quot;/&gt;&lt;property id=&quot;20300&quot; value=&quot;Slide 42 - &amp;quot;What is LXI?&amp;quot;&quot;/&gt;&lt;property id=&quot;20307&quot; value=&quot;298&quot;/&gt;&lt;/object&gt;&lt;object type=&quot;3&quot; unique_id=&quot;10985&quot;&gt;&lt;property id=&quot;20148&quot; value=&quot;5&quot;/&gt;&lt;property id=&quot;20300&quot; value=&quot;Slide 43 - &amp;quot;What Separates a LAN Instrument from an LXI Instrument?&amp;quot;&quot;/&gt;&lt;property id=&quot;20307&quot; value=&quot;299&quot;/&gt;&lt;/object&gt;&lt;object type=&quot;3&quot; unique_id=&quot;10986&quot;&gt;&lt;property id=&quot;20148&quot; value=&quot;5&quot;/&gt;&lt;property id=&quot;20300&quot; value=&quot;Slide 44 - &amp;quot;LXI Advantages&amp;#x0D;&amp;#x0A;“It’s About Your Time”&amp;quot;&quot;/&gt;&lt;property id=&quot;20307&quot; value=&quot;300&quot;/&gt;&lt;/object&gt;&lt;object type=&quot;3&quot; unique_id=&quot;10987&quot;&gt;&lt;property id=&quot;20148&quot; value=&quot;5&quot;/&gt;&lt;property id=&quot;20300&quot; value=&quot;Slide 45 - &amp;quot;A Recommended Configuration for Setup:&amp;#x0D;&amp;#x0A;That should not upset your I.T. department!&amp;quot;&quot;/&gt;&lt;property id=&quot;20307&quot; value=&quot;301&quot;/&gt;&lt;/object&gt;&lt;object type=&quot;3&quot; unique_id=&quot;10988&quot;&gt;&lt;property id=&quot;20148&quot; value=&quot;5&quot;/&gt;&lt;property id=&quot;20300&quot; value=&quot;Slide 46 - &amp;quot;Why Use a Router?&amp;quot;&quot;/&gt;&lt;property id=&quot;20307&quot; value=&quot;302&quot;/&gt;&lt;/object&gt;&lt;object type=&quot;3&quot; unique_id=&quot;10989&quot;&gt;&lt;property id=&quot;20148&quot; value=&quot;5&quot;/&gt;&lt;property id=&quot;20300&quot; value=&quot;Slide 47 - &amp;quot;Building an ATE System–What You’ll Need:&amp;quot;&quot;/&gt;&lt;property id=&quot;20307&quot; value=&quot;303&quot;/&gt;&lt;/object&gt;&lt;object type=&quot;3&quot; unique_id=&quot;10990&quot;&gt;&lt;property id=&quot;20148&quot; value=&quot;5&quot;/&gt;&lt;property id=&quot;20300&quot; value=&quot;Slide 48 - &amp;quot;Steps to Connect and Configure &amp;#x0D;&amp;#x0A;Your System&amp;quot;&quot;/&gt;&lt;property id=&quot;20307&quot; value=&quot;304&quot;/&gt;&lt;/object&gt;&lt;object type=&quot;3&quot; unique_id=&quot;10991&quot;&gt;&lt;property id=&quot;20148&quot; value=&quot;5&quot;/&gt;&lt;property id=&quot;20300&quot; value=&quot;Slide 49 - &amp;quot;Setting Up Port Forwarding on a &amp;#x0D;&amp;#x0A;D-Link DI-624&amp;quot;&quot;/&gt;&lt;property id=&quot;20307&quot; value=&quot;305&quot;/&gt;&lt;/object&gt;&lt;object type=&quot;3&quot; unique_id=&quot;10992&quot;&gt;&lt;property id=&quot;20148&quot; value=&quot;5&quot;/&gt;&lt;property id=&quot;20300&quot; value=&quot;Slide 50 - &amp;quot;What Kind of Router Should You Use?&amp;quot;&quot;/&gt;&lt;property id=&quot;20307&quot; value=&quot;306&quot;/&gt;&lt;/object&gt;&lt;object type=&quot;3&quot; unique_id=&quot;10993&quot;&gt;&lt;property id=&quot;20148&quot; value=&quot;5&quot;/&gt;&lt;property id=&quot;20300&quot; value=&quot;Slide 51 - &amp;quot;Configuring Instruments:&amp;quot;&quot;/&gt;&lt;property id=&quot;20307&quot; value=&quot;307&quot;/&gt;&lt;/object&gt;&lt;object type=&quot;3&quot; unique_id=&quot;10994&quot;&gt;&lt;property id=&quot;20148&quot; value=&quot;5&quot;/&gt;&lt;property id=&quot;20300&quot; value=&quot;Slide 52 - &amp;quot;Setting the Alias Function in Agilent IO Libraries&amp;quot;&quot;/&gt;&lt;property id=&quot;20307&quot; value=&quot;308&quot;/&gt;&lt;/object&gt;&lt;object type=&quot;3&quot; unique_id=&quot;10995&quot;&gt;&lt;property id=&quot;20148&quot; value=&quot;5&quot;/&gt;&lt;property id=&quot;20300&quot; value=&quot;Slide 53 - &amp;quot;Integrating Your Existing Equipment&amp;quot;&quot;/&gt;&lt;property id=&quot;20307&quot; value=&quot;309&quot;/&gt;&lt;/object&gt;&lt;object type=&quot;3&quot; unique_id=&quot;10996&quot;&gt;&lt;property id=&quot;20148&quot; value=&quot;5&quot;/&gt;&lt;property id=&quot;20300&quot; value=&quot;Slide 54 - &amp;quot;Connecting Non-LAN Equipment&amp;quot;&quot;/&gt;&lt;property id=&quot;20307&quot; value=&quot;310&quot;/&gt;&lt;/object&gt;&lt;object type=&quot;3&quot; unique_id=&quot;10997&quot;&gt;&lt;property id=&quot;20148&quot; value=&quot;5&quot;/&gt;&lt;property id=&quot;20300&quot; value=&quot;Slide 55 - &amp;quot;Compatibility Modes Make Conversion from  GPIB Instruments to LAN Simple&amp;quot;&quot;/&gt;&lt;property id=&quot;20307&quot; value=&quot;311&quot;/&gt;&lt;/object&gt;&lt;object type=&quot;3&quot; unique_id=&quot;10998&quot;&gt;&lt;property id=&quot;20148&quot; value=&quot;5&quot;/&gt;&lt;property id=&quot;20300&quot; value=&quot;Slide 56 - &amp;quot;Software Migration: GPIB to LXI Example&amp;quot;&quot;/&gt;&lt;property id=&quot;20307&quot; value=&quot;312&quot;/&gt;&lt;/object&gt;&lt;object type=&quot;3&quot; unique_id=&quot;10999&quot;&gt;&lt;property id=&quot;20148&quot; value=&quot;5&quot;/&gt;&lt;property id=&quot;20300&quot; value=&quot;Slide 57 - &amp;quot;Software Migration Using IVI Drivers…&amp;quot;&quot;/&gt;&lt;property id=&quot;20307&quot; value=&quot;313&quot;/&gt;&lt;/object&gt;&lt;object type=&quot;3&quot; unique_id=&quot;11000&quot;&gt;&lt;property id=&quot;20148&quot; value=&quot;5&quot;/&gt;&lt;property id=&quot;20300&quot; value=&quot;Slide 58 - &amp;quot;LXI Network Topologies&amp;quot;&quot;/&gt;&lt;property id=&quot;20307&quot; value=&quot;314&quot;/&gt;&lt;/object&gt;&lt;object type=&quot;3&quot; unique_id=&quot;11001&quot;&gt;&lt;property id=&quot;20148&quot; value=&quot;5&quot;/&gt;&lt;property id=&quot;20300&quot; value=&quot;Slide 59 - &amp;quot;Additional Information&amp;quot;&quot;/&gt;&lt;property id=&quot;20307&quot; value=&quot;315&quot;/&gt;&lt;/object&gt;&lt;object type=&quot;3&quot; unique_id=&quot;11002&quot;&gt;&lt;property id=&quot;20148&quot; value=&quot;5&quot;/&gt;&lt;property id=&quot;20300&quot; value=&quot;Slide 60 - &amp;quot;Next Up. . .&amp;quot;&quot;/&gt;&lt;property id=&quot;20307&quot; value=&quot;316&quot;/&gt;&lt;/object&gt;&lt;object type=&quot;3&quot; unique_id=&quot;11003&quot;&gt;&lt;property id=&quot;20148&quot; value=&quot;5&quot;/&gt;&lt;property id=&quot;20300&quot; value=&quot;Slide 61 - &amp;quot;Taking LXI to the Next Level&amp;quot;&quot;/&gt;&lt;property id=&quot;20307&quot; value=&quot;317&quot;/&gt;&lt;/object&gt;&lt;object type=&quot;3&quot; unique_id=&quot;11004&quot;&gt;&lt;property id=&quot;20148&quot; value=&quot;5&quot;/&gt;&lt;property id=&quot;20300&quot; value=&quot;Slide 62 - &amp;quot;Traditional Rack/Stack Communications&amp;#x0D;&amp;#x0A; &amp;quot;&quot;/&gt;&lt;property id=&quot;20307&quot; value=&quot;318&quot;/&gt;&lt;/object&gt;&lt;object type=&quot;3&quot; unique_id=&quot;11005&quot;&gt;&lt;property id=&quot;20148&quot; value=&quot;5&quot;/&gt;&lt;property id=&quot;20300&quot; value=&quot;Slide 63&quot;/&gt;&lt;property id=&quot;20307&quot; value=&quot;319&quot;/&gt;&lt;/object&gt;&lt;object type=&quot;3&quot; unique_id=&quot;11006&quot;&gt;&lt;property id=&quot;20148&quot; value=&quot;5&quot;/&gt;&lt;property id=&quot;20300&quot; value=&quot;Slide 64 - &amp;quot;The LXI Class Hierarchy&amp;quot;&quot;/&gt;&lt;property id=&quot;20307&quot; value=&quot;320&quot;/&gt;&lt;/object&gt;&lt;object type=&quot;3&quot; unique_id=&quot;11007&quot;&gt;&lt;property id=&quot;20148&quot; value=&quot;5&quot;/&gt;&lt;property id=&quot;20300&quot; value=&quot;Slide 65 - &amp;quot;Synchronizing LXI Test Systems…&amp;#x0D;&amp;#x0A;LXI Class B delivers efficient system performance&amp;quot;&quot;/&gt;&lt;property id=&quot;20307&quot; value=&quot;321&quot;/&gt;&lt;/object&gt;&lt;object type=&quot;3&quot; unique_id=&quot;11008&quot;&gt;&lt;property id=&quot;20148&quot; value=&quot;5&quot;/&gt;&lt;property id=&quot;20300&quot; value=&quot;Slide 66 - &amp;quot;Class B&amp;#x0D;&amp;#x0A;Adding a Uniform/Precise Notion of Time&amp;quot;&quot;/&gt;&lt;property id=&quot;20307&quot; value=&quot;322&quot;/&gt;&lt;/object&gt;&lt;object type=&quot;3&quot; unique_id=&quot;11009&quot;&gt;&lt;property id=&quot;20148&quot; value=&quot;5&quot;/&gt;&lt;property id=&quot;20300&quot; value=&quot;Slide 67 - &amp;quot;IEEE-1588 – The Class B Core&amp;#x0D;&amp;#x0A;One Master Keeps Time&amp;#x0D;&amp;#x0A;&amp;quot;&quot;/&gt;&lt;property id=&quot;20307&quot; value=&quot;323&quot;/&gt;&lt;/object&gt;&lt;object type=&quot;3&quot; unique_id=&quot;11010&quot;&gt;&lt;property id=&quot;20148&quot; value=&quot;5&quot;/&gt;&lt;property id=&quot;20300&quot; value=&quot;Slide 68 - &amp;quot;Test System Performance&amp;#x0D;&amp;#x0A;System-Level Characterization&amp;quot;&quot;/&gt;&lt;property id=&quot;20307&quot; value=&quot;324&quot;/&gt;&lt;/object&gt;&lt;object type=&quot;3&quot; unique_id=&quot;11011&quot;&gt;&lt;property id=&quot;20148&quot; value=&quot;5&quot;/&gt;&lt;property id=&quot;20300&quot; value=&quot;Slide 69 - &amp;quot;Class B to Class A&amp;#x0D;&amp;#x0A;Adding a Precision Hardware-Based Interface&amp;quot;&quot;/&gt;&lt;property id=&quot;20307&quot; value=&quot;325&quot;/&gt;&lt;/object&gt;&lt;object type=&quot;3&quot; unique_id=&quot;11012&quot;&gt;&lt;property id=&quot;20148&quot; value=&quot;5&quot;/&gt;&lt;property id=&quot;20300&quot; value=&quot;Slide 70 - &amp;quot;Class A Trigger Bus&amp;#x0D;&amp;#x0A;An intuitive programming model&amp;quot;&quot;/&gt;&lt;property id=&quot;20307&quot; value=&quot;326&quot;/&gt;&lt;/object&gt;&lt;object type=&quot;3&quot; unique_id=&quot;11013&quot;&gt;&lt;property id=&quot;20148&quot; value=&quot;5&quot;/&gt;&lt;property id=&quot;20300&quot; value=&quot;Slide 71 - &amp;quot;Step Up to Class A . . .&amp;quot;&quot;/&gt;&lt;property id=&quot;20307&quot; value=&quot;327&quot;/&gt;&lt;/object&gt;&lt;object type=&quot;3&quot; unique_id=&quot;11014&quot;&gt;&lt;property id=&quot;20148&quot; value=&quot;5&quot;/&gt;&lt;property id=&quot;20300&quot; value=&quot;Slide 72 - &amp;quot;Distributing Large-Scale DAQ&amp;#x0D;&amp;#x0A;The Problem&amp;quot;&quot;/&gt;&lt;property id=&quot;20307&quot; value=&quot;328&quot;/&gt;&lt;/object&gt;&lt;object type=&quot;3&quot; unique_id=&quot;11015&quot;&gt;&lt;property id=&quot;20148&quot; value=&quot;5&quot;/&gt;&lt;property id=&quot;20300&quot; value=&quot;Slide 73 - &amp;quot;LXI Class A – Problem Solver&amp;#x0D;&amp;#x0A;Aircraft wing fatigue testing&amp;quot;&quot;/&gt;&lt;property id=&quot;20307&quot; value=&quot;329&quot;/&gt;&lt;/object&gt;&lt;object type=&quot;3&quot; unique_id=&quot;11016&quot;&gt;&lt;property id=&quot;20148&quot; value=&quot;5&quot;/&gt;&lt;property id=&quot;20300&quot; value=&quot;Slide 74 - &amp;quot;Class A for Hybrid Systems&amp;quot;&quot;/&gt;&lt;property id=&quot;20307&quot; value=&quot;330&quot;/&gt;&lt;/object&gt;&lt;object type=&quot;3&quot; unique_id=&quot;11017&quot;&gt;&lt;property id=&quot;20148&quot; value=&quot;5&quot;/&gt;&lt;property id=&quot;20300&quot; value=&quot;Slide 75 - &amp;quot;LXI Class A and B Summary&amp;#x0D;&amp;#x0A;Benefits of a backplane – and it can be distributed!&amp;quot;&quot;/&gt;&lt;property id=&quot;20307&quot; value=&quot;331&quot;/&gt;&lt;/object&gt;&lt;object type=&quot;3&quot; unique_id=&quot;11018&quot;&gt;&lt;property id=&quot;20148&quot; value=&quot;5&quot;/&gt;&lt;property id=&quot;20300&quot; value=&quot;Slide 76 - &amp;quot;Up Next . . .&amp;quot;&quot;/&gt;&lt;property id=&quot;20307&quot; value=&quot;332&quot;/&gt;&lt;/object&gt;&lt;/object&gt;&lt;/object&gt;&lt;/database&gt;"/>
  <p:tag name="SECTOMILLISECCONVERTED" val="1"/>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3823</TotalTime>
  <Words>1526</Words>
  <Application>Microsoft Office PowerPoint</Application>
  <PresentationFormat>On-screen Show (4:3)</PresentationFormat>
  <Paragraphs>135</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Blank Presentation</vt:lpstr>
      <vt:lpstr>LXI Networking Basics</vt:lpstr>
      <vt:lpstr>LXI Networking Basics</vt:lpstr>
      <vt:lpstr>Typical Test System LAN Configuration</vt:lpstr>
      <vt:lpstr>LXI Device, Cables, Switches, Hubs, Routers…</vt:lpstr>
      <vt:lpstr>OSI Networking Layers…</vt:lpstr>
      <vt:lpstr>LAN Switch vs. Hub…</vt:lpstr>
      <vt:lpstr>Connect – pretty much just like a PC</vt:lpstr>
      <vt:lpstr>More on Switch LAN Connections…</vt:lpstr>
      <vt:lpstr>Using a Router with built-in Switch…</vt:lpstr>
      <vt:lpstr>IP Address vs Hostname…</vt:lpstr>
      <vt:lpstr>A Subnet on the LAN…</vt:lpstr>
      <vt:lpstr>Configuring an LXI Device…</vt:lpstr>
      <vt:lpstr>Using Private Subnet</vt:lpstr>
      <vt:lpstr>Next Steps – Guides/Videos for Using LXI</vt:lpstr>
    </vt:vector>
  </TitlesOfParts>
  <Company>Spinks Business Graphics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LXI PowerpointTemplate</dc:title>
  <dc:creator>LXI</dc:creator>
  <cp:lastModifiedBy>Funovation</cp:lastModifiedBy>
  <cp:revision>315</cp:revision>
  <cp:lastPrinted>2017-08-05T20:02:06Z</cp:lastPrinted>
  <dcterms:created xsi:type="dcterms:W3CDTF">2009-03-17T17:02:10Z</dcterms:created>
  <dcterms:modified xsi:type="dcterms:W3CDTF">2017-08-06T15:48:24Z</dcterms:modified>
</cp:coreProperties>
</file>